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4" r:id="rId2"/>
    <p:sldId id="276" r:id="rId3"/>
    <p:sldId id="265" r:id="rId4"/>
    <p:sldId id="309" r:id="rId5"/>
    <p:sldId id="320" r:id="rId6"/>
    <p:sldId id="317" r:id="rId7"/>
    <p:sldId id="319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9" r:id="rId16"/>
    <p:sldId id="340" r:id="rId17"/>
    <p:sldId id="341" r:id="rId18"/>
    <p:sldId id="342" r:id="rId19"/>
    <p:sldId id="343" r:id="rId20"/>
    <p:sldId id="344" r:id="rId21"/>
    <p:sldId id="345" r:id="rId22"/>
    <p:sldId id="347" r:id="rId23"/>
    <p:sldId id="350" r:id="rId24"/>
    <p:sldId id="348" r:id="rId25"/>
    <p:sldId id="337" r:id="rId26"/>
    <p:sldId id="310" r:id="rId27"/>
    <p:sldId id="339" r:id="rId28"/>
    <p:sldId id="349" r:id="rId29"/>
    <p:sldId id="328" r:id="rId30"/>
    <p:sldId id="331" r:id="rId31"/>
    <p:sldId id="335" r:id="rId32"/>
    <p:sldId id="338" r:id="rId33"/>
    <p:sldId id="334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A200"/>
    <a:srgbClr val="BA0E6A"/>
    <a:srgbClr val="024E88"/>
    <a:srgbClr val="2EBD0D"/>
    <a:srgbClr val="F5F500"/>
    <a:srgbClr val="2B58E0"/>
    <a:srgbClr val="FF9AFF"/>
    <a:srgbClr val="BBBB00"/>
    <a:srgbClr val="FC9A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2114" autoAdjust="0"/>
  </p:normalViewPr>
  <p:slideViewPr>
    <p:cSldViewPr showGuides="1">
      <p:cViewPr varScale="1">
        <p:scale>
          <a:sx n="93" d="100"/>
          <a:sy n="93" d="100"/>
        </p:scale>
        <p:origin x="456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6" d="100"/>
          <a:sy n="86" d="100"/>
        </p:scale>
        <p:origin x="2994" y="84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1FD23-8DCB-4808-A1A7-B84C87DFFE9F}" type="datetime1">
              <a:rPr lang="de-DE" smtClean="0">
                <a:solidFill>
                  <a:srgbClr val="898989"/>
                </a:solidFill>
              </a:rPr>
              <a:t>14.05.2024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F631549-6123-42B8-A061-7DAE218C6C8A}" type="datetime1">
              <a:rPr lang="de-DE" smtClean="0"/>
              <a:t>14.05.2024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970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19.05.2024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931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19.05.2024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4051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19.05.2024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7862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9881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21.05.2024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99106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7901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17.05.2024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925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041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Empirisch, immer abhängig von Steigung oder Änderungsrate der Steigung.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17.05.2024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1846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14.05.2024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2029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Steigen wir direkt ein. Ein Taupunkthygrometer ist ein gerät zur </a:t>
            </a:r>
            <a:r>
              <a:rPr lang="de-DE" dirty="0" err="1"/>
              <a:t>bestimmung</a:t>
            </a:r>
            <a:r>
              <a:rPr lang="de-DE" dirty="0"/>
              <a:t> der Luftfeuchtigkeit. Die Luftfeuchtigkeit beschreibt erst einmal ganz generell die Menge an Wasserdampf in Luft</a:t>
            </a:r>
          </a:p>
          <a:p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Luftfeuchtigkeit: Menge an Wassermolekülen in gasförmigem Zustand in einem Gas bzw. hier in der Luft</a:t>
            </a:r>
          </a:p>
          <a:p>
            <a:pPr marL="171450" indent="-171450">
              <a:buFontTx/>
              <a:buChar char="-"/>
            </a:pPr>
            <a:r>
              <a:rPr lang="de-DE" dirty="0"/>
              <a:t>Beschrieben als absolutes Maß bspw. In Masse pro Volumen oder relativer Wert im Verhältnis zur maximalen Luftfeuchte</a:t>
            </a:r>
          </a:p>
          <a:p>
            <a:pPr marL="171450" indent="-171450">
              <a:buFontTx/>
              <a:buChar char="-"/>
            </a:pPr>
            <a:r>
              <a:rPr lang="de-DE" dirty="0"/>
              <a:t>Maximale Luftfeuchte ist bestimmt durch den </a:t>
            </a:r>
            <a:r>
              <a:rPr lang="de-DE" dirty="0" err="1"/>
              <a:t>Equilibriumdampfdruck</a:t>
            </a:r>
            <a:r>
              <a:rPr lang="de-DE" dirty="0"/>
              <a:t>, also dem Dampfdruck, bei welchem es zwangsläufig zur Kondensation kommt. Dieser ist hauptsächlich von der Temperatur abhängig, wird aber auch durch Druck und Partikel wie Salze beeinflusst. Der </a:t>
            </a:r>
            <a:r>
              <a:rPr lang="de-DE" dirty="0" err="1"/>
              <a:t>Euqilibriumdampfruck</a:t>
            </a:r>
            <a:r>
              <a:rPr lang="de-DE" dirty="0"/>
              <a:t> steigt mit steigender Temperatur bzw. fällt bei sinkender</a:t>
            </a:r>
          </a:p>
          <a:p>
            <a:pPr marL="171450" indent="-171450">
              <a:buFontTx/>
              <a:buChar char="-"/>
            </a:pPr>
            <a:endParaRPr lang="de-DE" dirty="0"/>
          </a:p>
          <a:p>
            <a:pPr marL="171450" indent="-171450">
              <a:buFontTx/>
              <a:buChar char="-"/>
            </a:pPr>
            <a:r>
              <a:rPr lang="de-DE" dirty="0"/>
              <a:t>Ziel der Arbeit </a:t>
            </a:r>
            <a:r>
              <a:rPr lang="de-DE" dirty="0" err="1"/>
              <a:t>is</a:t>
            </a:r>
            <a:r>
              <a:rPr lang="de-DE" dirty="0"/>
              <a:t> es einen Taupunkthygrometer zu entwickeln, welcher durch hohe Integration kostengünstig und gleichzeitig mit einer hohen Genauigkeit die Luftfeuchte bestimmen kann.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14.05.2024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015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16.05.2024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093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16.05.2024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2009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17.05.2024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7087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/>
              <a:t>Um das Ganze mal einzuordnen, erstmal einen kurzen </a:t>
            </a:r>
            <a:r>
              <a:rPr lang="de-DE" dirty="0" err="1"/>
              <a:t>Überblikc</a:t>
            </a:r>
            <a:r>
              <a:rPr lang="de-DE" dirty="0"/>
              <a:t> über die Methoden der Bestimmung der Luftfeuchte</a:t>
            </a:r>
          </a:p>
          <a:p>
            <a:pPr marL="171450" indent="-171450">
              <a:buFontTx/>
              <a:buChar char="-"/>
            </a:pPr>
            <a:r>
              <a:rPr lang="de-DE" dirty="0"/>
              <a:t>Zur Einordnung: Ein Hygrometer ist ein Sensor zur Bestimmung der Luftfeuchte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20.05.2024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9252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17.05.2024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942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keine </a:t>
            </a:r>
            <a:r>
              <a:rPr lang="de-DE" dirty="0" err="1"/>
              <a:t>onboard</a:t>
            </a:r>
            <a:r>
              <a:rPr lang="de-DE" dirty="0"/>
              <a:t> </a:t>
            </a:r>
            <a:r>
              <a:rPr lang="de-DE" dirty="0" err="1"/>
              <a:t>analyse</a:t>
            </a:r>
            <a:r>
              <a:rPr lang="de-DE" dirty="0"/>
              <a:t>: </a:t>
            </a:r>
            <a:r>
              <a:rPr lang="de-DE" dirty="0" err="1"/>
              <a:t>thresholds</a:t>
            </a:r>
            <a:r>
              <a:rPr lang="de-DE" dirty="0"/>
              <a:t> empirisch so bestimmt, dass definitiv </a:t>
            </a:r>
            <a:r>
              <a:rPr lang="de-DE" dirty="0" err="1"/>
              <a:t>betauung</a:t>
            </a:r>
            <a:r>
              <a:rPr lang="de-DE" dirty="0"/>
              <a:t> bei </a:t>
            </a:r>
            <a:r>
              <a:rPr lang="de-DE" dirty="0" err="1"/>
              <a:t>abkühlung</a:t>
            </a:r>
            <a:r>
              <a:rPr lang="de-DE" dirty="0"/>
              <a:t> bzw. </a:t>
            </a:r>
            <a:r>
              <a:rPr lang="de-DE" dirty="0" err="1"/>
              <a:t>kondensation</a:t>
            </a:r>
            <a:r>
              <a:rPr lang="de-DE" dirty="0"/>
              <a:t> bei </a:t>
            </a:r>
            <a:r>
              <a:rPr lang="de-DE" dirty="0" err="1"/>
              <a:t>erwärmung</a:t>
            </a:r>
            <a:r>
              <a:rPr lang="de-DE" dirty="0"/>
              <a:t> erfolgt ist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19.05.2024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6276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14.05.2024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121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19.05.2024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686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19.05.2024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0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19.05.2024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1848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0E98A-1058-474C-A655-67395ED9131C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35894-FA1C-41F8-A4F2-A85F4322DE82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1E9F-C02D-4E81-99EA-DA09AAFDE4FF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8E83-7EEC-4F64-9CC6-109CA4B1643A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BD85-E405-4DEA-B4A7-577B7EC03563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12D32-8FC2-45F5-AE43-6134304D4AF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38F31-3228-47AE-AF14-6408E18615D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B741-D289-49B5-BC28-FA85627EC76A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30B52-E11A-428D-8C87-E9E156D21D1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Elektro- und Informationstechnik | Integrierte Elektronische Systeme | Malte Nilges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5C6A555-9D9F-47E0-BADE-91D2C9BE53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9661" y="1201057"/>
            <a:ext cx="1746250" cy="612609"/>
          </a:xfrm>
          <a:prstGeom prst="rect">
            <a:avLst/>
          </a:prstGeom>
        </p:spPr>
      </p:pic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tmo.arizona.edu/students/courselinks/fall15/atmo170a1s2/lecture_notes/humidity/condensation_nuclei.html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spc="-150" dirty="0">
                <a:effectLst/>
                <a:latin typeface="Arial" panose="020B0604020202020204" pitchFamily="34" charset="0"/>
              </a:rPr>
              <a:t>Design of a highly Integrated</a:t>
            </a:r>
            <a:br>
              <a:rPr lang="en-US" sz="4000" spc="-150" dirty="0">
                <a:effectLst/>
                <a:latin typeface="Arial" panose="020B0604020202020204" pitchFamily="34" charset="0"/>
              </a:rPr>
            </a:br>
            <a:r>
              <a:rPr lang="en-US" sz="4000" spc="-150" dirty="0">
                <a:effectLst/>
                <a:latin typeface="Arial" panose="020B0604020202020204" pitchFamily="34" charset="0"/>
              </a:rPr>
              <a:t>Dew Point Mirror Hygrometer</a:t>
            </a:r>
            <a:endParaRPr lang="de-DE" sz="4000" spc="-15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de-DE" sz="2400" dirty="0"/>
          </a:p>
          <a:p>
            <a:r>
              <a:rPr lang="de-DE" sz="2400" dirty="0"/>
              <a:t>Master Thesis</a:t>
            </a:r>
          </a:p>
          <a:p>
            <a:r>
              <a:rPr lang="de-DE" sz="2400" dirty="0"/>
              <a:t>Final </a:t>
            </a:r>
            <a:r>
              <a:rPr lang="de-DE" sz="2400" dirty="0" err="1"/>
              <a:t>Presentation</a:t>
            </a:r>
            <a:endParaRPr lang="de-DE" sz="24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70BD-E724-4832-B0BA-4DC909953D13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F0F83-1CED-44C6-AB0E-27ED2825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</a:t>
            </a:r>
            <a:r>
              <a:rPr lang="de-DE" dirty="0" err="1"/>
              <a:t>BAse</a:t>
            </a:r>
            <a:r>
              <a:rPr lang="de-DE" dirty="0"/>
              <a:t> PCB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1CBE2-0F95-4D64-A140-5E9D20773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9576E-50F7-47CC-B480-EB0B4BCFC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66E71-9AFE-4FC6-8C78-C751828C4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11143D9-7E67-49E1-85F5-34111865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91" y="1979613"/>
            <a:ext cx="8353043" cy="4500562"/>
          </a:xfrm>
        </p:spPr>
      </p:pic>
    </p:spTree>
    <p:extLst>
      <p:ext uri="{BB962C8B-B14F-4D97-AF65-F5344CB8AC3E}">
        <p14:creationId xmlns:p14="http://schemas.microsoft.com/office/powerpoint/2010/main" val="319944642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F0F83-1CED-44C6-AB0E-27ED2825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</a:t>
            </a:r>
            <a:r>
              <a:rPr lang="de-DE" dirty="0" err="1"/>
              <a:t>BAse</a:t>
            </a:r>
            <a:r>
              <a:rPr lang="de-DE" dirty="0"/>
              <a:t> PCB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1CBE2-0F95-4D64-A140-5E9D20773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9576E-50F7-47CC-B480-EB0B4BCFC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66E71-9AFE-4FC6-8C78-C751828C4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11143D9-7E67-49E1-85F5-34111865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91" y="1979613"/>
            <a:ext cx="8353043" cy="4500562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09264D1-3FBA-47D1-A6AE-EC4FB9E215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0" t="47231" r="67770" b="26737"/>
          <a:stretch>
            <a:fillRect/>
          </a:stretch>
        </p:blipFill>
        <p:spPr>
          <a:xfrm>
            <a:off x="3576000" y="3303984"/>
            <a:ext cx="1440000" cy="2251525"/>
          </a:xfrm>
          <a:custGeom>
            <a:avLst/>
            <a:gdLst>
              <a:gd name="connsiteX0" fmla="*/ 0 w 749300"/>
              <a:gd name="connsiteY0" fmla="*/ 0 h 1171575"/>
              <a:gd name="connsiteX1" fmla="*/ 749300 w 749300"/>
              <a:gd name="connsiteY1" fmla="*/ 0 h 1171575"/>
              <a:gd name="connsiteX2" fmla="*/ 749300 w 749300"/>
              <a:gd name="connsiteY2" fmla="*/ 1171575 h 1171575"/>
              <a:gd name="connsiteX3" fmla="*/ 0 w 749300"/>
              <a:gd name="connsiteY3" fmla="*/ 1171575 h 1171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9300" h="1171575">
                <a:moveTo>
                  <a:pt x="0" y="0"/>
                </a:moveTo>
                <a:lnTo>
                  <a:pt x="749300" y="0"/>
                </a:lnTo>
                <a:lnTo>
                  <a:pt x="749300" y="1171575"/>
                </a:lnTo>
                <a:lnTo>
                  <a:pt x="0" y="1171575"/>
                </a:lnTo>
                <a:close/>
              </a:path>
            </a:pathLst>
          </a:custGeom>
          <a:ln w="38100">
            <a:solidFill>
              <a:srgbClr val="024E88"/>
            </a:solidFill>
          </a:ln>
        </p:spPr>
      </p:pic>
    </p:spTree>
    <p:extLst>
      <p:ext uri="{BB962C8B-B14F-4D97-AF65-F5344CB8AC3E}">
        <p14:creationId xmlns:p14="http://schemas.microsoft.com/office/powerpoint/2010/main" val="26273916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F0F83-1CED-44C6-AB0E-27ED2825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</a:t>
            </a:r>
            <a:r>
              <a:rPr lang="de-DE" dirty="0" err="1"/>
              <a:t>BAse</a:t>
            </a:r>
            <a:r>
              <a:rPr lang="de-DE" dirty="0"/>
              <a:t> PCB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1CBE2-0F95-4D64-A140-5E9D20773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9576E-50F7-47CC-B480-EB0B4BCFC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66E71-9AFE-4FC6-8C78-C751828C4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11143D9-7E67-49E1-85F5-34111865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91" y="1979613"/>
            <a:ext cx="8353043" cy="4500562"/>
          </a:xfr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5B01B23-DD7C-4158-857F-9A21C8ABA8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7" t="2855" r="50285" b="67795"/>
          <a:stretch>
            <a:fillRect/>
          </a:stretch>
        </p:blipFill>
        <p:spPr>
          <a:xfrm>
            <a:off x="2856000" y="2349000"/>
            <a:ext cx="4123046" cy="1680878"/>
          </a:xfrm>
          <a:custGeom>
            <a:avLst/>
            <a:gdLst>
              <a:gd name="connsiteX0" fmla="*/ 0 w 3240000"/>
              <a:gd name="connsiteY0" fmla="*/ 0 h 1320879"/>
              <a:gd name="connsiteX1" fmla="*/ 3240000 w 3240000"/>
              <a:gd name="connsiteY1" fmla="*/ 0 h 1320879"/>
              <a:gd name="connsiteX2" fmla="*/ 3240000 w 3240000"/>
              <a:gd name="connsiteY2" fmla="*/ 1320879 h 1320879"/>
              <a:gd name="connsiteX3" fmla="*/ 0 w 3240000"/>
              <a:gd name="connsiteY3" fmla="*/ 1320879 h 1320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0000" h="1320879">
                <a:moveTo>
                  <a:pt x="0" y="0"/>
                </a:moveTo>
                <a:lnTo>
                  <a:pt x="3240000" y="0"/>
                </a:lnTo>
                <a:lnTo>
                  <a:pt x="3240000" y="1320879"/>
                </a:lnTo>
                <a:lnTo>
                  <a:pt x="0" y="1320879"/>
                </a:lnTo>
                <a:close/>
              </a:path>
            </a:pathLst>
          </a:custGeom>
          <a:ln w="38100">
            <a:solidFill>
              <a:srgbClr val="024E88"/>
            </a:solidFill>
          </a:ln>
        </p:spPr>
      </p:pic>
    </p:spTree>
    <p:extLst>
      <p:ext uri="{BB962C8B-B14F-4D97-AF65-F5344CB8AC3E}">
        <p14:creationId xmlns:p14="http://schemas.microsoft.com/office/powerpoint/2010/main" val="1701584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F0F83-1CED-44C6-AB0E-27ED2825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</a:t>
            </a:r>
            <a:r>
              <a:rPr lang="de-DE" dirty="0" err="1"/>
              <a:t>BAse</a:t>
            </a:r>
            <a:r>
              <a:rPr lang="de-DE" dirty="0"/>
              <a:t> PCB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1CBE2-0F95-4D64-A140-5E9D20773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9576E-50F7-47CC-B480-EB0B4BCFC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66E71-9AFE-4FC6-8C78-C751828C4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F11143D9-7E67-49E1-85F5-341118652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291" y="1979613"/>
            <a:ext cx="8353043" cy="4500562"/>
          </a:xfr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22C9000-2928-4C29-B408-A31B5CE5F8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4" t="56202" r="20116" b="19801"/>
          <a:stretch>
            <a:fillRect/>
          </a:stretch>
        </p:blipFill>
        <p:spPr>
          <a:xfrm>
            <a:off x="7176000" y="4149000"/>
            <a:ext cx="1800000" cy="1800000"/>
          </a:xfrm>
          <a:custGeom>
            <a:avLst/>
            <a:gdLst>
              <a:gd name="connsiteX0" fmla="*/ 0 w 1080000"/>
              <a:gd name="connsiteY0" fmla="*/ 0 h 1080000"/>
              <a:gd name="connsiteX1" fmla="*/ 1080000 w 1080000"/>
              <a:gd name="connsiteY1" fmla="*/ 0 h 1080000"/>
              <a:gd name="connsiteX2" fmla="*/ 1080000 w 1080000"/>
              <a:gd name="connsiteY2" fmla="*/ 1080000 h 1080000"/>
              <a:gd name="connsiteX3" fmla="*/ 0 w 1080000"/>
              <a:gd name="connsiteY3" fmla="*/ 1080000 h 1080000"/>
              <a:gd name="connsiteX4" fmla="*/ 0 w 1080000"/>
              <a:gd name="connsiteY4" fmla="*/ 0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000" h="1080000">
                <a:moveTo>
                  <a:pt x="0" y="0"/>
                </a:moveTo>
                <a:lnTo>
                  <a:pt x="1080000" y="0"/>
                </a:lnTo>
                <a:lnTo>
                  <a:pt x="1080000" y="1080000"/>
                </a:lnTo>
                <a:lnTo>
                  <a:pt x="0" y="108000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24E88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8611120-646A-486C-BBD0-1BE46DD97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6" t="79184" r="58905" b="11802"/>
          <a:stretch>
            <a:fillRect/>
          </a:stretch>
        </p:blipFill>
        <p:spPr>
          <a:xfrm>
            <a:off x="2976000" y="5408101"/>
            <a:ext cx="3000000" cy="676125"/>
          </a:xfrm>
          <a:custGeom>
            <a:avLst/>
            <a:gdLst>
              <a:gd name="connsiteX0" fmla="*/ 0 w 1800000"/>
              <a:gd name="connsiteY0" fmla="*/ 0 h 405675"/>
              <a:gd name="connsiteX1" fmla="*/ 1800000 w 1800000"/>
              <a:gd name="connsiteY1" fmla="*/ 0 h 405675"/>
              <a:gd name="connsiteX2" fmla="*/ 1800000 w 1800000"/>
              <a:gd name="connsiteY2" fmla="*/ 405675 h 405675"/>
              <a:gd name="connsiteX3" fmla="*/ 0 w 1800000"/>
              <a:gd name="connsiteY3" fmla="*/ 405675 h 405675"/>
              <a:gd name="connsiteX4" fmla="*/ 0 w 1800000"/>
              <a:gd name="connsiteY4" fmla="*/ 0 h 40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405675">
                <a:moveTo>
                  <a:pt x="0" y="0"/>
                </a:moveTo>
                <a:lnTo>
                  <a:pt x="1800000" y="0"/>
                </a:lnTo>
                <a:lnTo>
                  <a:pt x="1800000" y="405675"/>
                </a:lnTo>
                <a:lnTo>
                  <a:pt x="0" y="405675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024E88"/>
            </a:solidFill>
          </a:ln>
        </p:spPr>
      </p:pic>
    </p:spTree>
    <p:extLst>
      <p:ext uri="{BB962C8B-B14F-4D97-AF65-F5344CB8AC3E}">
        <p14:creationId xmlns:p14="http://schemas.microsoft.com/office/powerpoint/2010/main" val="1259632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F0F83-1CED-44C6-AB0E-27ED2825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1CBE2-0F95-4D64-A140-5E9D20773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9576E-50F7-47CC-B480-EB0B4BCFC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66E71-9AFE-4FC6-8C78-C751828C4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C644DDA2-F103-4B0F-A970-B3AF399660DA}"/>
              </a:ext>
            </a:extLst>
          </p:cNvPr>
          <p:cNvSpPr/>
          <p:nvPr/>
        </p:nvSpPr>
        <p:spPr>
          <a:xfrm>
            <a:off x="640323" y="2524369"/>
            <a:ext cx="1776007" cy="616499"/>
          </a:xfrm>
          <a:prstGeom prst="roundRect">
            <a:avLst/>
          </a:prstGeom>
          <a:noFill/>
          <a:ln w="19050">
            <a:solidFill>
              <a:srgbClr val="02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Set Initial</a:t>
            </a:r>
          </a:p>
          <a:p>
            <a:pPr algn="ctr"/>
            <a:r>
              <a:rPr lang="de-DE" dirty="0" err="1">
                <a:solidFill>
                  <a:schemeClr val="tx1"/>
                </a:solidFill>
              </a:rPr>
              <a:t>Conditions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2F900A96-0E9A-455F-9264-3D210B845840}"/>
              </a:ext>
            </a:extLst>
          </p:cNvPr>
          <p:cNvGrpSpPr/>
          <p:nvPr/>
        </p:nvGrpSpPr>
        <p:grpSpPr>
          <a:xfrm>
            <a:off x="3304326" y="3839557"/>
            <a:ext cx="2664010" cy="698691"/>
            <a:chOff x="3304326" y="3839557"/>
            <a:chExt cx="2664010" cy="698691"/>
          </a:xfrm>
        </p:grpSpPr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345CAE53-9148-4D76-BA44-BC2B7D533ABF}"/>
                </a:ext>
              </a:extLst>
            </p:cNvPr>
            <p:cNvCxnSpPr>
              <a:cxnSpLocks/>
              <a:stCxn id="31" idx="2"/>
              <a:endCxn id="34" idx="1"/>
            </p:cNvCxnSpPr>
            <p:nvPr/>
          </p:nvCxnSpPr>
          <p:spPr>
            <a:xfrm rot="16200000" flipH="1">
              <a:off x="3553107" y="3590776"/>
              <a:ext cx="390441" cy="888003"/>
            </a:xfrm>
            <a:prstGeom prst="bentConnector2">
              <a:avLst/>
            </a:prstGeom>
            <a:ln w="19050">
              <a:solidFill>
                <a:srgbClr val="BA0E6A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hteck: abgerundete Ecken 33">
              <a:extLst>
                <a:ext uri="{FF2B5EF4-FFF2-40B4-BE49-F238E27FC236}">
                  <a16:creationId xmlns:a16="http://schemas.microsoft.com/office/drawing/2014/main" id="{45E9A158-60FD-47B6-8D20-773D47774516}"/>
                </a:ext>
              </a:extLst>
            </p:cNvPr>
            <p:cNvSpPr/>
            <p:nvPr/>
          </p:nvSpPr>
          <p:spPr>
            <a:xfrm>
              <a:off x="4192329" y="3921749"/>
              <a:ext cx="1776007" cy="616499"/>
            </a:xfrm>
            <a:prstGeom prst="roundRect">
              <a:avLst/>
            </a:prstGeom>
            <a:noFill/>
            <a:ln w="19050">
              <a:solidFill>
                <a:srgbClr val="F5A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Wait</a:t>
              </a:r>
              <a:r>
                <a:rPr lang="de-DE" dirty="0">
                  <a:solidFill>
                    <a:schemeClr val="tx1"/>
                  </a:solidFill>
                </a:rPr>
                <a:t> &amp; </a:t>
              </a:r>
              <a:r>
                <a:rPr lang="de-DE" dirty="0" err="1">
                  <a:solidFill>
                    <a:schemeClr val="tx1"/>
                  </a:solidFill>
                </a:rPr>
                <a:t>Fetch</a:t>
              </a:r>
              <a:endParaRPr lang="de-DE" dirty="0">
                <a:solidFill>
                  <a:schemeClr val="tx1"/>
                </a:solidFill>
              </a:endParaRP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Data</a:t>
              </a:r>
            </a:p>
          </p:txBody>
        </p:sp>
      </p:grpSp>
      <p:grpSp>
        <p:nvGrpSpPr>
          <p:cNvPr id="82" name="Gruppieren 81">
            <a:extLst>
              <a:ext uri="{FF2B5EF4-FFF2-40B4-BE49-F238E27FC236}">
                <a16:creationId xmlns:a16="http://schemas.microsoft.com/office/drawing/2014/main" id="{A3A040E7-DE65-4C0A-9D74-852144C48637}"/>
              </a:ext>
            </a:extLst>
          </p:cNvPr>
          <p:cNvGrpSpPr/>
          <p:nvPr/>
        </p:nvGrpSpPr>
        <p:grpSpPr>
          <a:xfrm>
            <a:off x="6856339" y="5236939"/>
            <a:ext cx="2664011" cy="698691"/>
            <a:chOff x="6856339" y="5236939"/>
            <a:chExt cx="2664011" cy="698691"/>
          </a:xfrm>
        </p:grpSpPr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D9E59D1-EC42-469B-8255-C22FF84D06C5}"/>
                </a:ext>
              </a:extLst>
            </p:cNvPr>
            <p:cNvCxnSpPr>
              <a:cxnSpLocks/>
              <a:stCxn id="36" idx="2"/>
              <a:endCxn id="38" idx="1"/>
            </p:cNvCxnSpPr>
            <p:nvPr/>
          </p:nvCxnSpPr>
          <p:spPr>
            <a:xfrm rot="16200000" flipH="1">
              <a:off x="7105120" y="4988158"/>
              <a:ext cx="390442" cy="888003"/>
            </a:xfrm>
            <a:prstGeom prst="bentConnector2">
              <a:avLst/>
            </a:prstGeom>
            <a:ln w="19050">
              <a:solidFill>
                <a:srgbClr val="BA0E6A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Rechteck: abgerundete Ecken 37">
              <a:extLst>
                <a:ext uri="{FF2B5EF4-FFF2-40B4-BE49-F238E27FC236}">
                  <a16:creationId xmlns:a16="http://schemas.microsoft.com/office/drawing/2014/main" id="{A540007E-ED69-4A0A-9225-00D8295E8A21}"/>
                </a:ext>
              </a:extLst>
            </p:cNvPr>
            <p:cNvSpPr/>
            <p:nvPr/>
          </p:nvSpPr>
          <p:spPr>
            <a:xfrm>
              <a:off x="7744343" y="5319131"/>
              <a:ext cx="1776007" cy="616499"/>
            </a:xfrm>
            <a:prstGeom prst="roundRect">
              <a:avLst/>
            </a:prstGeom>
            <a:noFill/>
            <a:ln w="19050">
              <a:solidFill>
                <a:srgbClr val="F5A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Data</a:t>
              </a: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Transmission</a:t>
              </a:r>
            </a:p>
          </p:txBody>
        </p:sp>
      </p:grpSp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E63C7D3B-4605-4C6E-B74C-0689D4EDA885}"/>
              </a:ext>
            </a:extLst>
          </p:cNvPr>
          <p:cNvSpPr/>
          <p:nvPr/>
        </p:nvSpPr>
        <p:spPr>
          <a:xfrm>
            <a:off x="9775670" y="5319130"/>
            <a:ext cx="1776007" cy="616499"/>
          </a:xfrm>
          <a:prstGeom prst="roundRect">
            <a:avLst/>
          </a:prstGeom>
          <a:noFill/>
          <a:ln w="19050">
            <a:solidFill>
              <a:srgbClr val="02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Dew Point Analysis</a:t>
            </a:r>
          </a:p>
        </p:txBody>
      </p:sp>
      <p:grpSp>
        <p:nvGrpSpPr>
          <p:cNvPr id="89" name="Gruppieren 88">
            <a:extLst>
              <a:ext uri="{FF2B5EF4-FFF2-40B4-BE49-F238E27FC236}">
                <a16:creationId xmlns:a16="http://schemas.microsoft.com/office/drawing/2014/main" id="{9BBA298C-3060-4481-91FD-556C37E4D54F}"/>
              </a:ext>
            </a:extLst>
          </p:cNvPr>
          <p:cNvGrpSpPr/>
          <p:nvPr/>
        </p:nvGrpSpPr>
        <p:grpSpPr>
          <a:xfrm>
            <a:off x="3304326" y="3223059"/>
            <a:ext cx="6471344" cy="2404322"/>
            <a:chOff x="3304326" y="3223059"/>
            <a:chExt cx="6471344" cy="2404322"/>
          </a:xfrm>
        </p:grpSpPr>
        <p:cxnSp>
          <p:nvCxnSpPr>
            <p:cNvPr id="39" name="Verbinder: gewinkelt 38">
              <a:extLst>
                <a:ext uri="{FF2B5EF4-FFF2-40B4-BE49-F238E27FC236}">
                  <a16:creationId xmlns:a16="http://schemas.microsoft.com/office/drawing/2014/main" id="{E7783CD3-6F39-4023-8D82-979566BA0982}"/>
                </a:ext>
              </a:extLst>
            </p:cNvPr>
            <p:cNvCxnSpPr>
              <a:cxnSpLocks/>
              <a:stCxn id="38" idx="3"/>
              <a:endCxn id="40" idx="1"/>
            </p:cNvCxnSpPr>
            <p:nvPr/>
          </p:nvCxnSpPr>
          <p:spPr>
            <a:xfrm flipV="1">
              <a:off x="9520350" y="5627380"/>
              <a:ext cx="255320" cy="1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BA0E6A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Verbinder: gewinkelt 61">
              <a:extLst>
                <a:ext uri="{FF2B5EF4-FFF2-40B4-BE49-F238E27FC236}">
                  <a16:creationId xmlns:a16="http://schemas.microsoft.com/office/drawing/2014/main" id="{0F42BE80-3F60-48FB-9E7F-1EC927C332A5}"/>
                </a:ext>
              </a:extLst>
            </p:cNvPr>
            <p:cNvCxnSpPr>
              <a:cxnSpLocks/>
              <a:stCxn id="38" idx="0"/>
              <a:endCxn id="31" idx="0"/>
            </p:cNvCxnSpPr>
            <p:nvPr/>
          </p:nvCxnSpPr>
          <p:spPr>
            <a:xfrm rot="16200000" flipV="1">
              <a:off x="4920301" y="1607084"/>
              <a:ext cx="2096072" cy="5328021"/>
            </a:xfrm>
            <a:prstGeom prst="bentConnector3">
              <a:avLst>
                <a:gd name="adj1" fmla="val 110906"/>
              </a:avLst>
            </a:prstGeom>
            <a:ln w="19050">
              <a:solidFill>
                <a:srgbClr val="BA0E6A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" name="Inhaltsplatzhalter 65">
            <a:extLst>
              <a:ext uri="{FF2B5EF4-FFF2-40B4-BE49-F238E27FC236}">
                <a16:creationId xmlns:a16="http://schemas.microsoft.com/office/drawing/2014/main" id="{3A666A6A-8958-4B11-9C32-9F189A4F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656" y="1979613"/>
            <a:ext cx="5328022" cy="2332575"/>
          </a:xfrm>
          <a:prstGeom prst="rect">
            <a:avLst/>
          </a:prstGeom>
          <a:solidFill>
            <a:schemeClr val="bg1"/>
          </a:solidFill>
          <a:ln w="19050">
            <a:solidFill>
              <a:srgbClr val="02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t"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de-DE" sz="1800" dirty="0">
                <a:solidFill>
                  <a:schemeClr val="tx1"/>
                </a:solidFill>
              </a:rPr>
              <a:t>Initial </a:t>
            </a:r>
            <a:r>
              <a:rPr lang="de-DE" sz="1800" dirty="0" err="1">
                <a:solidFill>
                  <a:schemeClr val="tx1"/>
                </a:solidFill>
              </a:rPr>
              <a:t>Conditions</a:t>
            </a:r>
            <a:r>
              <a:rPr lang="de-DE" sz="1800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1800" dirty="0" err="1">
                <a:solidFill>
                  <a:schemeClr val="tx1"/>
                </a:solidFill>
              </a:rPr>
              <a:t>Determine</a:t>
            </a:r>
            <a:r>
              <a:rPr lang="de-DE" sz="1800" dirty="0">
                <a:solidFill>
                  <a:schemeClr val="tx1"/>
                </a:solidFill>
              </a:rPr>
              <a:t> initial </a:t>
            </a:r>
            <a:r>
              <a:rPr lang="de-DE" sz="1800" dirty="0" err="1">
                <a:solidFill>
                  <a:schemeClr val="tx1"/>
                </a:solidFill>
              </a:rPr>
              <a:t>readings</a:t>
            </a:r>
            <a:endParaRPr lang="de-DE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1800" dirty="0">
                <a:solidFill>
                  <a:schemeClr val="tx1"/>
                </a:solidFill>
              </a:rPr>
              <a:t>Set </a:t>
            </a:r>
            <a:r>
              <a:rPr lang="de-DE" sz="1800" dirty="0" err="1">
                <a:solidFill>
                  <a:schemeClr val="tx1"/>
                </a:solidFill>
              </a:rPr>
              <a:t>thresholds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for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dew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presence</a:t>
            </a:r>
            <a:r>
              <a:rPr lang="de-DE" sz="1800" dirty="0">
                <a:solidFill>
                  <a:schemeClr val="tx1"/>
                </a:solidFill>
              </a:rPr>
              <a:t> &amp; </a:t>
            </a:r>
            <a:r>
              <a:rPr lang="de-DE" sz="1800" dirty="0" err="1">
                <a:solidFill>
                  <a:schemeClr val="tx1"/>
                </a:solidFill>
              </a:rPr>
              <a:t>abscense</a:t>
            </a:r>
            <a:endParaRPr lang="de-DE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3000"/>
              </a:spcBef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71" name="Inhaltsplatzhalter 65">
            <a:extLst>
              <a:ext uri="{FF2B5EF4-FFF2-40B4-BE49-F238E27FC236}">
                <a16:creationId xmlns:a16="http://schemas.microsoft.com/office/drawing/2014/main" id="{52C83C85-F99B-4719-A16F-3B72846376D2}"/>
              </a:ext>
            </a:extLst>
          </p:cNvPr>
          <p:cNvSpPr txBox="1">
            <a:spLocks/>
          </p:cNvSpPr>
          <p:nvPr/>
        </p:nvSpPr>
        <p:spPr>
          <a:xfrm>
            <a:off x="6223656" y="1979613"/>
            <a:ext cx="5328022" cy="233257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F5A2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0" rIns="18000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de-DE" sz="1800" dirty="0">
                <a:solidFill>
                  <a:schemeClr val="tx1"/>
                </a:solidFill>
              </a:rPr>
              <a:t>Sensor </a:t>
            </a:r>
            <a:r>
              <a:rPr lang="de-DE" sz="1800" dirty="0" err="1">
                <a:solidFill>
                  <a:schemeClr val="tx1"/>
                </a:solidFill>
              </a:rPr>
              <a:t>Readout</a:t>
            </a:r>
            <a:r>
              <a:rPr lang="de-DE" sz="1800" dirty="0">
                <a:solidFill>
                  <a:schemeClr val="tx1"/>
                </a:solidFill>
              </a:rPr>
              <a:t>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1800" dirty="0">
                <a:solidFill>
                  <a:schemeClr val="tx1"/>
                </a:solidFill>
              </a:rPr>
              <a:t>I²C </a:t>
            </a:r>
            <a:r>
              <a:rPr lang="de-DE" sz="1800" dirty="0" err="1">
                <a:solidFill>
                  <a:schemeClr val="tx1"/>
                </a:solidFill>
              </a:rPr>
              <a:t>commands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for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integrated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sensors</a:t>
            </a:r>
            <a:endParaRPr lang="de-DE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1800" dirty="0" err="1">
                <a:solidFill>
                  <a:schemeClr val="tx1"/>
                </a:solidFill>
              </a:rPr>
              <a:t>Timer</a:t>
            </a:r>
            <a:r>
              <a:rPr lang="de-DE" sz="1800" dirty="0">
                <a:solidFill>
                  <a:schemeClr val="tx1"/>
                </a:solidFill>
              </a:rPr>
              <a:t> on </a:t>
            </a:r>
            <a:r>
              <a:rPr lang="de-DE" sz="1800" dirty="0" err="1">
                <a:solidFill>
                  <a:schemeClr val="tx1"/>
                </a:solidFill>
              </a:rPr>
              <a:t>interrupt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for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frequency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measurement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of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capacitor</a:t>
            </a:r>
            <a:endParaRPr lang="de-DE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3000"/>
              </a:spcBef>
            </a:pPr>
            <a:endParaRPr lang="de-DE" sz="1800" dirty="0">
              <a:solidFill>
                <a:schemeClr val="tx1"/>
              </a:solidFill>
            </a:endParaRPr>
          </a:p>
        </p:txBody>
      </p: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62AE16B1-C42A-4839-B4F2-CDFD50775588}"/>
              </a:ext>
            </a:extLst>
          </p:cNvPr>
          <p:cNvGrpSpPr/>
          <p:nvPr/>
        </p:nvGrpSpPr>
        <p:grpSpPr>
          <a:xfrm>
            <a:off x="1528327" y="3140867"/>
            <a:ext cx="2664002" cy="698691"/>
            <a:chOff x="1528327" y="3140867"/>
            <a:chExt cx="2664002" cy="698691"/>
          </a:xfrm>
        </p:grpSpPr>
        <p:cxnSp>
          <p:nvCxnSpPr>
            <p:cNvPr id="21" name="Verbinder: gewinkelt 20">
              <a:extLst>
                <a:ext uri="{FF2B5EF4-FFF2-40B4-BE49-F238E27FC236}">
                  <a16:creationId xmlns:a16="http://schemas.microsoft.com/office/drawing/2014/main" id="{091C0C54-5265-4712-8086-198E17DD920F}"/>
                </a:ext>
              </a:extLst>
            </p:cNvPr>
            <p:cNvCxnSpPr>
              <a:cxnSpLocks/>
              <a:stCxn id="9" idx="2"/>
              <a:endCxn id="31" idx="1"/>
            </p:cNvCxnSpPr>
            <p:nvPr/>
          </p:nvCxnSpPr>
          <p:spPr>
            <a:xfrm rot="16200000" flipH="1">
              <a:off x="1777104" y="2892090"/>
              <a:ext cx="390441" cy="887995"/>
            </a:xfrm>
            <a:prstGeom prst="bentConnector2">
              <a:avLst/>
            </a:prstGeom>
            <a:ln w="19050">
              <a:solidFill>
                <a:srgbClr val="BA0E6A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Rechteck: abgerundete Ecken 30">
              <a:extLst>
                <a:ext uri="{FF2B5EF4-FFF2-40B4-BE49-F238E27FC236}">
                  <a16:creationId xmlns:a16="http://schemas.microsoft.com/office/drawing/2014/main" id="{F0012667-DD32-44F1-98C1-959DCCC84305}"/>
                </a:ext>
              </a:extLst>
            </p:cNvPr>
            <p:cNvSpPr/>
            <p:nvPr/>
          </p:nvSpPr>
          <p:spPr>
            <a:xfrm>
              <a:off x="2416322" y="3223059"/>
              <a:ext cx="1776007" cy="616499"/>
            </a:xfrm>
            <a:prstGeom prst="roundRect">
              <a:avLst/>
            </a:prstGeom>
            <a:noFill/>
            <a:ln w="19050">
              <a:solidFill>
                <a:srgbClr val="F5A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Initiate</a:t>
              </a:r>
              <a:r>
                <a:rPr lang="de-DE" dirty="0">
                  <a:solidFill>
                    <a:schemeClr val="tx1"/>
                  </a:solidFill>
                </a:rPr>
                <a:t> Sensor</a:t>
              </a:r>
            </a:p>
            <a:p>
              <a:pPr algn="ctr"/>
              <a:r>
                <a:rPr lang="de-DE" dirty="0" err="1">
                  <a:solidFill>
                    <a:schemeClr val="tx1"/>
                  </a:solidFill>
                </a:rPr>
                <a:t>Readout</a:t>
              </a:r>
              <a:endParaRPr lang="de-DE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D7B26A02-C8A9-460A-9657-778B07AA59CF}"/>
              </a:ext>
            </a:extLst>
          </p:cNvPr>
          <p:cNvGrpSpPr/>
          <p:nvPr/>
        </p:nvGrpSpPr>
        <p:grpSpPr>
          <a:xfrm>
            <a:off x="5080332" y="4538248"/>
            <a:ext cx="2664011" cy="698691"/>
            <a:chOff x="5080332" y="4538248"/>
            <a:chExt cx="2664011" cy="698691"/>
          </a:xfrm>
        </p:grpSpPr>
        <p:cxnSp>
          <p:nvCxnSpPr>
            <p:cNvPr id="35" name="Verbinder: gewinkelt 34">
              <a:extLst>
                <a:ext uri="{FF2B5EF4-FFF2-40B4-BE49-F238E27FC236}">
                  <a16:creationId xmlns:a16="http://schemas.microsoft.com/office/drawing/2014/main" id="{A7ECC1B0-C726-4B29-8AE7-FB2BAF1FB99E}"/>
                </a:ext>
              </a:extLst>
            </p:cNvPr>
            <p:cNvCxnSpPr>
              <a:cxnSpLocks/>
              <a:stCxn id="34" idx="2"/>
              <a:endCxn id="36" idx="1"/>
            </p:cNvCxnSpPr>
            <p:nvPr/>
          </p:nvCxnSpPr>
          <p:spPr>
            <a:xfrm rot="16200000" flipH="1">
              <a:off x="5329113" y="4289467"/>
              <a:ext cx="390442" cy="888003"/>
            </a:xfrm>
            <a:prstGeom prst="bentConnector2">
              <a:avLst/>
            </a:prstGeom>
            <a:ln w="19050">
              <a:solidFill>
                <a:srgbClr val="BA0E6A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hteck: abgerundete Ecken 35">
              <a:extLst>
                <a:ext uri="{FF2B5EF4-FFF2-40B4-BE49-F238E27FC236}">
                  <a16:creationId xmlns:a16="http://schemas.microsoft.com/office/drawing/2014/main" id="{81665DD8-A4C5-43CD-B031-B5FB780D442A}"/>
                </a:ext>
              </a:extLst>
            </p:cNvPr>
            <p:cNvSpPr/>
            <p:nvPr/>
          </p:nvSpPr>
          <p:spPr>
            <a:xfrm>
              <a:off x="5968336" y="4620440"/>
              <a:ext cx="1776007" cy="616499"/>
            </a:xfrm>
            <a:prstGeom prst="roundRect">
              <a:avLst/>
            </a:prstGeom>
            <a:noFill/>
            <a:ln w="19050">
              <a:solidFill>
                <a:srgbClr val="F5A2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State &amp; PWM</a:t>
              </a:r>
            </a:p>
            <a:p>
              <a:pPr algn="ctr"/>
              <a:r>
                <a:rPr lang="de-DE" dirty="0">
                  <a:solidFill>
                    <a:schemeClr val="tx1"/>
                  </a:solidFill>
                </a:rPr>
                <a:t>Update</a:t>
              </a:r>
            </a:p>
          </p:txBody>
        </p:sp>
      </p:grpSp>
      <p:sp>
        <p:nvSpPr>
          <p:cNvPr id="73" name="Inhaltsplatzhalter 65">
            <a:extLst>
              <a:ext uri="{FF2B5EF4-FFF2-40B4-BE49-F238E27FC236}">
                <a16:creationId xmlns:a16="http://schemas.microsoft.com/office/drawing/2014/main" id="{67CB6459-CAF6-43D8-ABBB-C257AEEA4019}"/>
              </a:ext>
            </a:extLst>
          </p:cNvPr>
          <p:cNvSpPr txBox="1">
            <a:spLocks/>
          </p:cNvSpPr>
          <p:nvPr/>
        </p:nvSpPr>
        <p:spPr>
          <a:xfrm>
            <a:off x="6223656" y="1979613"/>
            <a:ext cx="5328022" cy="233257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F5A2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0" rIns="18000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de-DE" sz="1800" dirty="0">
                <a:solidFill>
                  <a:schemeClr val="tx1"/>
                </a:solidFill>
              </a:rPr>
              <a:t>State &amp; PWM Update: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1800" dirty="0">
                <a:solidFill>
                  <a:schemeClr val="tx1"/>
                </a:solidFill>
              </a:rPr>
              <a:t>State </a:t>
            </a:r>
            <a:r>
              <a:rPr lang="de-DE" sz="1800" dirty="0" err="1">
                <a:solidFill>
                  <a:schemeClr val="tx1"/>
                </a:solidFill>
              </a:rPr>
              <a:t>depends</a:t>
            </a:r>
            <a:r>
              <a:rPr lang="de-DE" sz="1800" dirty="0">
                <a:solidFill>
                  <a:schemeClr val="tx1"/>
                </a:solidFill>
              </a:rPr>
              <a:t> on </a:t>
            </a:r>
            <a:r>
              <a:rPr lang="de-DE" sz="1800" dirty="0" err="1">
                <a:solidFill>
                  <a:schemeClr val="tx1"/>
                </a:solidFill>
              </a:rPr>
              <a:t>thresholds</a:t>
            </a:r>
            <a:endParaRPr lang="de-DE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1800" dirty="0">
                <a:solidFill>
                  <a:schemeClr val="tx1"/>
                </a:solidFill>
              </a:rPr>
              <a:t>PWM </a:t>
            </a:r>
            <a:r>
              <a:rPr lang="de-DE" sz="1800" dirty="0" err="1">
                <a:solidFill>
                  <a:schemeClr val="tx1"/>
                </a:solidFill>
              </a:rPr>
              <a:t>for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heater</a:t>
            </a:r>
            <a:r>
              <a:rPr lang="de-DE" sz="1800" dirty="0">
                <a:solidFill>
                  <a:schemeClr val="tx1"/>
                </a:solidFill>
              </a:rPr>
              <a:t> and cooler </a:t>
            </a:r>
            <a:r>
              <a:rPr lang="de-DE" sz="1800" dirty="0" err="1">
                <a:solidFill>
                  <a:schemeClr val="tx1"/>
                </a:solidFill>
              </a:rPr>
              <a:t>depends</a:t>
            </a:r>
            <a:r>
              <a:rPr lang="de-DE" sz="1800" dirty="0">
                <a:solidFill>
                  <a:schemeClr val="tx1"/>
                </a:solidFill>
              </a:rPr>
              <a:t> on </a:t>
            </a:r>
            <a:r>
              <a:rPr lang="de-DE" sz="1800" dirty="0" err="1">
                <a:solidFill>
                  <a:schemeClr val="tx1"/>
                </a:solidFill>
              </a:rPr>
              <a:t>temperature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error</a:t>
            </a:r>
            <a:r>
              <a:rPr lang="de-DE" sz="1800" dirty="0">
                <a:solidFill>
                  <a:schemeClr val="tx1"/>
                </a:solidFill>
              </a:rPr>
              <a:t> (PID)</a:t>
            </a:r>
          </a:p>
          <a:p>
            <a:pPr>
              <a:lnSpc>
                <a:spcPct val="150000"/>
              </a:lnSpc>
              <a:spcBef>
                <a:spcPts val="3000"/>
              </a:spcBef>
            </a:pPr>
            <a:endParaRPr lang="de-DE" sz="1800" dirty="0">
              <a:solidFill>
                <a:schemeClr val="tx1"/>
              </a:solidFill>
            </a:endParaRPr>
          </a:p>
        </p:txBody>
      </p:sp>
      <p:sp>
        <p:nvSpPr>
          <p:cNvPr id="88" name="Inhaltsplatzhalter 65">
            <a:extLst>
              <a:ext uri="{FF2B5EF4-FFF2-40B4-BE49-F238E27FC236}">
                <a16:creationId xmlns:a16="http://schemas.microsoft.com/office/drawing/2014/main" id="{DFFB2D1F-E51D-4DFA-B201-FF75598E1408}"/>
              </a:ext>
            </a:extLst>
          </p:cNvPr>
          <p:cNvSpPr txBox="1">
            <a:spLocks/>
          </p:cNvSpPr>
          <p:nvPr/>
        </p:nvSpPr>
        <p:spPr>
          <a:xfrm>
            <a:off x="6223655" y="1979612"/>
            <a:ext cx="5328022" cy="233257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rgbClr val="024E88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0" rIns="18000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de-DE" sz="1800" dirty="0">
                <a:solidFill>
                  <a:schemeClr val="tx1"/>
                </a:solidFill>
              </a:rPr>
              <a:t>Dew Point Analysis: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1800" dirty="0" err="1">
                <a:solidFill>
                  <a:schemeClr val="tx1"/>
                </a:solidFill>
              </a:rPr>
              <a:t>Smoothing</a:t>
            </a:r>
            <a:r>
              <a:rPr lang="de-DE" sz="1800" dirty="0">
                <a:solidFill>
                  <a:schemeClr val="tx1"/>
                </a:solidFill>
              </a:rPr>
              <a:t> and </a:t>
            </a:r>
            <a:r>
              <a:rPr lang="de-DE" sz="1800" dirty="0" err="1">
                <a:solidFill>
                  <a:schemeClr val="tx1"/>
                </a:solidFill>
              </a:rPr>
              <a:t>interpolation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using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splines</a:t>
            </a:r>
            <a:endParaRPr lang="de-DE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1800" dirty="0">
                <a:solidFill>
                  <a:schemeClr val="tx1"/>
                </a:solidFill>
              </a:rPr>
              <a:t>1st and 2nd </a:t>
            </a:r>
            <a:r>
              <a:rPr lang="de-DE" sz="1800" dirty="0" err="1">
                <a:solidFill>
                  <a:schemeClr val="tx1"/>
                </a:solidFill>
              </a:rPr>
              <a:t>order</a:t>
            </a:r>
            <a:r>
              <a:rPr lang="de-DE" sz="1800" dirty="0">
                <a:solidFill>
                  <a:schemeClr val="tx1"/>
                </a:solidFill>
              </a:rPr>
              <a:t> derivatives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de-DE" sz="1800" dirty="0">
                <a:solidFill>
                  <a:schemeClr val="tx1"/>
                </a:solidFill>
              </a:rPr>
              <a:t>Search </a:t>
            </a:r>
            <a:r>
              <a:rPr lang="de-DE" sz="1800" dirty="0" err="1">
                <a:solidFill>
                  <a:schemeClr val="tx1"/>
                </a:solidFill>
              </a:rPr>
              <a:t>for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significant</a:t>
            </a:r>
            <a:r>
              <a:rPr lang="de-DE" sz="1800" dirty="0">
                <a:solidFill>
                  <a:schemeClr val="tx1"/>
                </a:solidFill>
              </a:rPr>
              <a:t> </a:t>
            </a:r>
            <a:r>
              <a:rPr lang="de-DE" sz="1800" dirty="0" err="1">
                <a:solidFill>
                  <a:schemeClr val="tx1"/>
                </a:solidFill>
              </a:rPr>
              <a:t>points</a:t>
            </a:r>
            <a:endParaRPr lang="de-DE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3000"/>
              </a:spcBef>
            </a:pPr>
            <a:endParaRPr lang="de-DE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41839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66" grpId="0" build="p" animBg="1"/>
      <p:bldP spid="71" grpId="0" animBg="1"/>
      <p:bldP spid="71" grpId="1" animBg="1"/>
      <p:bldP spid="73" grpId="0" animBg="1"/>
      <p:bldP spid="73" grpId="1" animBg="1"/>
      <p:bldP spid="8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Test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2C49-4087-48DD-B227-E0902ECB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chamber</a:t>
            </a:r>
            <a:r>
              <a:rPr lang="de-DE" dirty="0"/>
              <a:t> </a:t>
            </a:r>
          </a:p>
          <a:p>
            <a:r>
              <a:rPr lang="de-DE" dirty="0" err="1"/>
              <a:t>Humidity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deliquescence</a:t>
            </a:r>
            <a:r>
              <a:rPr lang="de-DE" dirty="0"/>
              <a:t>: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r>
              <a:rPr lang="de-DE" dirty="0"/>
              <a:t>Cooling </a:t>
            </a:r>
            <a:r>
              <a:rPr lang="de-DE" dirty="0" err="1"/>
              <a:t>cycles</a:t>
            </a:r>
            <a:r>
              <a:rPr lang="de-DE" dirty="0"/>
              <a:t> per </a:t>
            </a:r>
            <a:r>
              <a:rPr lang="de-DE" dirty="0" err="1"/>
              <a:t>measurement</a:t>
            </a:r>
            <a:r>
              <a:rPr lang="de-DE" dirty="0"/>
              <a:t> [°C/s]: -1.3, -0.4, -0.2, -0.1</a:t>
            </a:r>
          </a:p>
          <a:p>
            <a:r>
              <a:rPr lang="de-DE" dirty="0"/>
              <a:t>Sampling </a:t>
            </a:r>
            <a:r>
              <a:rPr lang="de-DE" dirty="0" err="1"/>
              <a:t>frequency</a:t>
            </a:r>
            <a:r>
              <a:rPr lang="de-DE" dirty="0"/>
              <a:t>: 5 Hz</a:t>
            </a:r>
          </a:p>
          <a:p>
            <a:pPr lvl="1"/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F99114F-3488-4A0F-A498-4C27C8497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718" y="2427841"/>
            <a:ext cx="4527269" cy="2622503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706DD6B9-61F5-42F8-8079-B866959B5227}"/>
              </a:ext>
            </a:extLst>
          </p:cNvPr>
          <p:cNvSpPr txBox="1"/>
          <p:nvPr/>
        </p:nvSpPr>
        <p:spPr>
          <a:xfrm>
            <a:off x="9438228" y="2242623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chamber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F8151A4-5D50-448B-AA81-32D1A709FB94}"/>
              </a:ext>
            </a:extLst>
          </p:cNvPr>
          <p:cNvSpPr txBox="1"/>
          <p:nvPr/>
        </p:nvSpPr>
        <p:spPr>
          <a:xfrm>
            <a:off x="10158588" y="2611955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sealed</a:t>
            </a:r>
            <a:r>
              <a:rPr lang="de-DE" dirty="0"/>
              <a:t> box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3C5792C-B316-49B3-8F6B-8F7ADFE4FC3E}"/>
              </a:ext>
            </a:extLst>
          </p:cNvPr>
          <p:cNvSpPr txBox="1"/>
          <p:nvPr/>
        </p:nvSpPr>
        <p:spPr>
          <a:xfrm>
            <a:off x="9365047" y="46094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sensor</a:t>
            </a:r>
            <a:endParaRPr lang="de-DE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4724601-5685-4503-B040-D0201E822D99}"/>
              </a:ext>
            </a:extLst>
          </p:cNvPr>
          <p:cNvSpPr txBox="1"/>
          <p:nvPr/>
        </p:nvSpPr>
        <p:spPr>
          <a:xfrm>
            <a:off x="10545807" y="30326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fans</a:t>
            </a:r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54F306B2-2051-4D04-B47A-096F1E9425D9}"/>
              </a:ext>
            </a:extLst>
          </p:cNvPr>
          <p:cNvSpPr txBox="1"/>
          <p:nvPr/>
        </p:nvSpPr>
        <p:spPr>
          <a:xfrm>
            <a:off x="10318888" y="460943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solution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068F3C5-8030-421C-9082-C0EEA7348B76}"/>
              </a:ext>
            </a:extLst>
          </p:cNvPr>
          <p:cNvSpPr txBox="1"/>
          <p:nvPr/>
        </p:nvSpPr>
        <p:spPr>
          <a:xfrm>
            <a:off x="7590468" y="4609433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microcontroller</a:t>
            </a:r>
            <a:endParaRPr lang="de-DE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BA8F6A93-14C8-4582-B693-0ACEA26B2BB2}"/>
              </a:ext>
            </a:extLst>
          </p:cNvPr>
          <p:cNvCxnSpPr>
            <a:cxnSpLocks/>
          </p:cNvCxnSpPr>
          <p:nvPr/>
        </p:nvCxnSpPr>
        <p:spPr>
          <a:xfrm flipV="1">
            <a:off x="8314908" y="4006553"/>
            <a:ext cx="449580" cy="685800"/>
          </a:xfrm>
          <a:prstGeom prst="straightConnector1">
            <a:avLst/>
          </a:prstGeom>
          <a:ln w="19050">
            <a:solidFill>
              <a:srgbClr val="BA0E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DD5CB15-913F-4DD8-85A7-8FA6177F8B29}"/>
              </a:ext>
            </a:extLst>
          </p:cNvPr>
          <p:cNvCxnSpPr>
            <a:cxnSpLocks/>
          </p:cNvCxnSpPr>
          <p:nvPr/>
        </p:nvCxnSpPr>
        <p:spPr>
          <a:xfrm flipH="1" flipV="1">
            <a:off x="9615925" y="3652267"/>
            <a:ext cx="167738" cy="1032466"/>
          </a:xfrm>
          <a:prstGeom prst="straightConnector1">
            <a:avLst/>
          </a:prstGeom>
          <a:ln w="19050">
            <a:solidFill>
              <a:srgbClr val="BA0E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28B1B6F5-275E-439F-BC3F-D1549A9842BC}"/>
              </a:ext>
            </a:extLst>
          </p:cNvPr>
          <p:cNvCxnSpPr>
            <a:cxnSpLocks/>
          </p:cNvCxnSpPr>
          <p:nvPr/>
        </p:nvCxnSpPr>
        <p:spPr>
          <a:xfrm flipH="1" flipV="1">
            <a:off x="10569766" y="4349453"/>
            <a:ext cx="262059" cy="355470"/>
          </a:xfrm>
          <a:prstGeom prst="straightConnector1">
            <a:avLst/>
          </a:prstGeom>
          <a:ln w="19050">
            <a:solidFill>
              <a:srgbClr val="BA0E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DB5FBC67-5B72-4F3F-9ACF-C3F7B4871E12}"/>
              </a:ext>
            </a:extLst>
          </p:cNvPr>
          <p:cNvCxnSpPr>
            <a:cxnSpLocks/>
          </p:cNvCxnSpPr>
          <p:nvPr/>
        </p:nvCxnSpPr>
        <p:spPr>
          <a:xfrm flipH="1" flipV="1">
            <a:off x="9869388" y="3160733"/>
            <a:ext cx="632086" cy="43759"/>
          </a:xfrm>
          <a:prstGeom prst="straightConnector1">
            <a:avLst/>
          </a:prstGeom>
          <a:ln w="19050">
            <a:solidFill>
              <a:srgbClr val="BA0E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DF77BE09-F518-42BB-995C-9E0CCB4E7987}"/>
              </a:ext>
            </a:extLst>
          </p:cNvPr>
          <p:cNvCxnSpPr>
            <a:cxnSpLocks/>
          </p:cNvCxnSpPr>
          <p:nvPr/>
        </p:nvCxnSpPr>
        <p:spPr>
          <a:xfrm flipH="1">
            <a:off x="10536138" y="3424947"/>
            <a:ext cx="222614" cy="631136"/>
          </a:xfrm>
          <a:prstGeom prst="straightConnector1">
            <a:avLst/>
          </a:prstGeom>
          <a:ln w="19050">
            <a:solidFill>
              <a:srgbClr val="BA0E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30">
            <a:extLst>
              <a:ext uri="{FF2B5EF4-FFF2-40B4-BE49-F238E27FC236}">
                <a16:creationId xmlns:a16="http://schemas.microsoft.com/office/drawing/2014/main" id="{C7F1A248-D67A-4437-A4BB-EE0F1BF2EFEB}"/>
              </a:ext>
            </a:extLst>
          </p:cNvPr>
          <p:cNvSpPr txBox="1"/>
          <p:nvPr/>
        </p:nvSpPr>
        <p:spPr>
          <a:xfrm>
            <a:off x="6789227" y="2818766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data</a:t>
            </a:r>
            <a:r>
              <a:rPr lang="de-DE" dirty="0"/>
              <a:t> &amp;</a:t>
            </a:r>
          </a:p>
          <a:p>
            <a:r>
              <a:rPr lang="de-DE" dirty="0"/>
              <a:t>power</a:t>
            </a:r>
          </a:p>
        </p:txBody>
      </p:sp>
      <p:graphicFrame>
        <p:nvGraphicFramePr>
          <p:cNvPr id="34" name="Table 10">
            <a:extLst>
              <a:ext uri="{FF2B5EF4-FFF2-40B4-BE49-F238E27FC236}">
                <a16:creationId xmlns:a16="http://schemas.microsoft.com/office/drawing/2014/main" id="{B34FAD7A-8A3C-43A8-BF09-D2919BA79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240413"/>
              </p:ext>
            </p:extLst>
          </p:nvPr>
        </p:nvGraphicFramePr>
        <p:xfrm>
          <a:off x="551093" y="2974005"/>
          <a:ext cx="6041371" cy="1737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18147">
                  <a:extLst>
                    <a:ext uri="{9D8B030D-6E8A-4147-A177-3AD203B41FA5}">
                      <a16:colId xmlns:a16="http://schemas.microsoft.com/office/drawing/2014/main" val="3075424665"/>
                    </a:ext>
                  </a:extLst>
                </a:gridCol>
                <a:gridCol w="1305806">
                  <a:extLst>
                    <a:ext uri="{9D8B030D-6E8A-4147-A177-3AD203B41FA5}">
                      <a16:colId xmlns:a16="http://schemas.microsoft.com/office/drawing/2014/main" val="3254157420"/>
                    </a:ext>
                  </a:extLst>
                </a:gridCol>
                <a:gridCol w="1305806">
                  <a:extLst>
                    <a:ext uri="{9D8B030D-6E8A-4147-A177-3AD203B41FA5}">
                      <a16:colId xmlns:a16="http://schemas.microsoft.com/office/drawing/2014/main" val="856189888"/>
                    </a:ext>
                  </a:extLst>
                </a:gridCol>
                <a:gridCol w="1305806">
                  <a:extLst>
                    <a:ext uri="{9D8B030D-6E8A-4147-A177-3AD203B41FA5}">
                      <a16:colId xmlns:a16="http://schemas.microsoft.com/office/drawing/2014/main" val="3195451240"/>
                    </a:ext>
                  </a:extLst>
                </a:gridCol>
                <a:gridCol w="1305806">
                  <a:extLst>
                    <a:ext uri="{9D8B030D-6E8A-4147-A177-3AD203B41FA5}">
                      <a16:colId xmlns:a16="http://schemas.microsoft.com/office/drawing/2014/main" val="216028123"/>
                    </a:ext>
                  </a:extLst>
                </a:gridCol>
              </a:tblGrid>
              <a:tr h="1561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T [°C]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MgCl2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Mg(NO3)2 * 6H20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NaCl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K2SO4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589296"/>
                  </a:ext>
                </a:extLst>
              </a:tr>
              <a:tr h="203842">
                <a:tc>
                  <a:txBody>
                    <a:bodyPr/>
                    <a:lstStyle/>
                    <a:p>
                      <a:r>
                        <a:rPr lang="de-DE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33.47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57.36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75.67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98.18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30004"/>
                  </a:ext>
                </a:extLst>
              </a:tr>
              <a:tr h="203842">
                <a:tc>
                  <a:txBody>
                    <a:bodyPr/>
                    <a:lstStyle/>
                    <a:p>
                      <a:r>
                        <a:rPr lang="de-DE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32.78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52.89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75.29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97.59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54214"/>
                  </a:ext>
                </a:extLst>
              </a:tr>
              <a:tr h="203842">
                <a:tc>
                  <a:txBody>
                    <a:bodyPr/>
                    <a:lstStyle/>
                    <a:p>
                      <a:r>
                        <a:rPr lang="de-DE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31.60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48.42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74.68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96.71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718179"/>
                  </a:ext>
                </a:extLst>
              </a:tr>
            </a:tbl>
          </a:graphicData>
        </a:graphic>
      </p:graphicFrame>
      <p:sp>
        <p:nvSpPr>
          <p:cNvPr id="35" name="Textfeld 34">
            <a:extLst>
              <a:ext uri="{FF2B5EF4-FFF2-40B4-BE49-F238E27FC236}">
                <a16:creationId xmlns:a16="http://schemas.microsoft.com/office/drawing/2014/main" id="{6164748E-F827-4AD5-A783-6F9E1A107EE2}"/>
              </a:ext>
            </a:extLst>
          </p:cNvPr>
          <p:cNvSpPr txBox="1"/>
          <p:nvPr/>
        </p:nvSpPr>
        <p:spPr>
          <a:xfrm>
            <a:off x="6651050" y="452025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488072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A71295AC-DE02-40D4-8B85-BFA1E1CAD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3" y="2119621"/>
            <a:ext cx="8948349" cy="437135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Measurement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7FF2CD-C6D6-406F-9F13-DAEF6C11931D}"/>
              </a:ext>
            </a:extLst>
          </p:cNvPr>
          <p:cNvSpPr txBox="1"/>
          <p:nvPr/>
        </p:nvSpPr>
        <p:spPr>
          <a:xfrm>
            <a:off x="360000" y="618880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T=25°C / RH=52.89%</a:t>
            </a:r>
          </a:p>
        </p:txBody>
      </p:sp>
    </p:spTree>
    <p:extLst>
      <p:ext uri="{BB962C8B-B14F-4D97-AF65-F5344CB8AC3E}">
        <p14:creationId xmlns:p14="http://schemas.microsoft.com/office/powerpoint/2010/main" val="3510367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B516911F-3DFF-483B-BAE8-E625AF837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2" y="2119621"/>
            <a:ext cx="8948349" cy="437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Measurement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7FF2CD-C6D6-406F-9F13-DAEF6C11931D}"/>
              </a:ext>
            </a:extLst>
          </p:cNvPr>
          <p:cNvSpPr txBox="1"/>
          <p:nvPr/>
        </p:nvSpPr>
        <p:spPr>
          <a:xfrm>
            <a:off x="360000" y="618880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T=25°C / RH=52.89%</a:t>
            </a:r>
          </a:p>
        </p:txBody>
      </p:sp>
    </p:spTree>
    <p:extLst>
      <p:ext uri="{BB962C8B-B14F-4D97-AF65-F5344CB8AC3E}">
        <p14:creationId xmlns:p14="http://schemas.microsoft.com/office/powerpoint/2010/main" val="189167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A5BAD4A8-BF13-42E2-A651-4C5AA69DF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2" y="2120400"/>
            <a:ext cx="8948349" cy="437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Measurement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7FF2CD-C6D6-406F-9F13-DAEF6C11931D}"/>
              </a:ext>
            </a:extLst>
          </p:cNvPr>
          <p:cNvSpPr txBox="1"/>
          <p:nvPr/>
        </p:nvSpPr>
        <p:spPr>
          <a:xfrm>
            <a:off x="360000" y="618880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T=25°C / RH=52.89%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3C8E39-0B0A-44F4-B565-E65B867C8746}"/>
              </a:ext>
            </a:extLst>
          </p:cNvPr>
          <p:cNvSpPr txBox="1"/>
          <p:nvPr/>
        </p:nvSpPr>
        <p:spPr>
          <a:xfrm>
            <a:off x="2779252" y="1904237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A0E6A"/>
                </a:solidFill>
              </a:rPr>
              <a:t>ddY</a:t>
            </a:r>
            <a:r>
              <a:rPr lang="de-DE" dirty="0">
                <a:solidFill>
                  <a:srgbClr val="BA0E6A"/>
                </a:solidFill>
              </a:rPr>
              <a:t>/</a:t>
            </a:r>
            <a:r>
              <a:rPr lang="de-DE" dirty="0" err="1">
                <a:solidFill>
                  <a:srgbClr val="BA0E6A"/>
                </a:solidFill>
              </a:rPr>
              <a:t>dt</a:t>
            </a:r>
            <a:endParaRPr lang="de-DE" dirty="0">
              <a:solidFill>
                <a:srgbClr val="BA0E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21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762E672-00E3-429C-98B8-FC02F3F47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2" y="2120400"/>
            <a:ext cx="8948349" cy="437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Measurement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7FF2CD-C6D6-406F-9F13-DAEF6C11931D}"/>
              </a:ext>
            </a:extLst>
          </p:cNvPr>
          <p:cNvSpPr txBox="1"/>
          <p:nvPr/>
        </p:nvSpPr>
        <p:spPr>
          <a:xfrm>
            <a:off x="360000" y="618880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T=25°C / RH=52.89%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53C8E39-0B0A-44F4-B565-E65B867C8746}"/>
              </a:ext>
            </a:extLst>
          </p:cNvPr>
          <p:cNvSpPr txBox="1"/>
          <p:nvPr/>
        </p:nvSpPr>
        <p:spPr>
          <a:xfrm>
            <a:off x="2779252" y="190423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>
                <a:solidFill>
                  <a:srgbClr val="BA0E6A"/>
                </a:solidFill>
              </a:rPr>
              <a:t>dY</a:t>
            </a:r>
            <a:r>
              <a:rPr lang="de-DE" dirty="0">
                <a:solidFill>
                  <a:srgbClr val="BA0E6A"/>
                </a:solidFill>
              </a:rPr>
              <a:t>/</a:t>
            </a:r>
            <a:r>
              <a:rPr lang="de-DE" dirty="0" err="1">
                <a:solidFill>
                  <a:srgbClr val="BA0E6A"/>
                </a:solidFill>
              </a:rPr>
              <a:t>dt</a:t>
            </a:r>
            <a:endParaRPr lang="de-DE" dirty="0">
              <a:solidFill>
                <a:srgbClr val="BA0E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335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BBB72-4FF5-4B04-B856-7E7CD9D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- </a:t>
            </a:r>
            <a:r>
              <a:rPr lang="de-DE" dirty="0" err="1"/>
              <a:t>humidity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85234-D8E1-4927-9FFC-F861F0C8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9696000" cy="4500000"/>
          </a:xfrm>
        </p:spPr>
        <p:txBody>
          <a:bodyPr/>
          <a:lstStyle/>
          <a:p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in a gas</a:t>
            </a:r>
          </a:p>
          <a:p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absolute [kg/m³] </a:t>
            </a:r>
            <a:r>
              <a:rPr lang="de-DE" dirty="0" err="1"/>
              <a:t>or</a:t>
            </a:r>
            <a:r>
              <a:rPr lang="de-DE" dirty="0"/>
              <a:t> relative [%] </a:t>
            </a:r>
            <a:r>
              <a:rPr lang="de-DE" dirty="0" err="1"/>
              <a:t>value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equilibrium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Aim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: Development </a:t>
            </a:r>
            <a:r>
              <a:rPr lang="de-DE" dirty="0" err="1"/>
              <a:t>of</a:t>
            </a:r>
            <a:r>
              <a:rPr lang="de-DE" dirty="0"/>
              <a:t> a Dew Point Hygrometer</a:t>
            </a:r>
          </a:p>
          <a:p>
            <a:pPr lvl="1">
              <a:buFont typeface="Arial" panose="020B0604020202020204" pitchFamily="34" charset="0"/>
              <a:buChar char="→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cost-efficient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→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highly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accurate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→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11782-FCB2-462C-8B43-3FD0D033ED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B5B97-6620-433E-B3AC-8CA7AFF394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7BCF8-16C1-4F6D-BD04-1F8612766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89DA4-4DBF-48D5-8E60-876C75B04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069000"/>
            <a:ext cx="3932928" cy="1815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F77CC-BB32-415D-8D5C-11CC543C51BA}"/>
              </a:ext>
            </a:extLst>
          </p:cNvPr>
          <p:cNvSpPr txBox="1"/>
          <p:nvPr/>
        </p:nvSpPr>
        <p:spPr>
          <a:xfrm>
            <a:off x="3572928" y="4512104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847850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3893C0B6-45CB-4CB3-BFCD-0340477F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2" y="2120400"/>
            <a:ext cx="8948349" cy="437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Measurement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7FF2CD-C6D6-406F-9F13-DAEF6C11931D}"/>
              </a:ext>
            </a:extLst>
          </p:cNvPr>
          <p:cNvSpPr txBox="1"/>
          <p:nvPr/>
        </p:nvSpPr>
        <p:spPr>
          <a:xfrm>
            <a:off x="360000" y="618880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T=25°C / RH=52.89%</a:t>
            </a:r>
          </a:p>
        </p:txBody>
      </p:sp>
    </p:spTree>
    <p:extLst>
      <p:ext uri="{BB962C8B-B14F-4D97-AF65-F5344CB8AC3E}">
        <p14:creationId xmlns:p14="http://schemas.microsoft.com/office/powerpoint/2010/main" val="2369921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4AE3F381-C741-4305-B8A3-313C84559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92" y="2120400"/>
            <a:ext cx="8948349" cy="4371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Single Measurement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19.05.2024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D7FF2CD-C6D6-406F-9F13-DAEF6C11931D}"/>
              </a:ext>
            </a:extLst>
          </p:cNvPr>
          <p:cNvSpPr txBox="1"/>
          <p:nvPr/>
        </p:nvSpPr>
        <p:spPr>
          <a:xfrm>
            <a:off x="360000" y="6188808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T=25°C / RH=52.89%</a:t>
            </a:r>
          </a:p>
        </p:txBody>
      </p:sp>
    </p:spTree>
    <p:extLst>
      <p:ext uri="{BB962C8B-B14F-4D97-AF65-F5344CB8AC3E}">
        <p14:creationId xmlns:p14="http://schemas.microsoft.com/office/powerpoint/2010/main" val="3779204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All </a:t>
            </a:r>
            <a:r>
              <a:rPr lang="de-DE" dirty="0" err="1"/>
              <a:t>MeasurementS</a:t>
            </a:r>
            <a:r>
              <a:rPr lang="de-DE" dirty="0"/>
              <a:t> – </a:t>
            </a:r>
            <a:r>
              <a:rPr lang="de-DE" dirty="0" err="1"/>
              <a:t>Comparison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DF81BDF0-26FC-4A2C-960A-A5F4D33E5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671" b="1764"/>
          <a:stretch/>
        </p:blipFill>
        <p:spPr>
          <a:xfrm>
            <a:off x="2804328" y="1816682"/>
            <a:ext cx="6583343" cy="4741457"/>
          </a:xfrm>
        </p:spPr>
      </p:pic>
    </p:spTree>
    <p:extLst>
      <p:ext uri="{BB962C8B-B14F-4D97-AF65-F5344CB8AC3E}">
        <p14:creationId xmlns:p14="http://schemas.microsoft.com/office/powerpoint/2010/main" val="1423163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T=40°C / RH=48.4%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21.05.2024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CD19649-ACF7-4B54-A726-B374E41C4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6544" y="1709304"/>
            <a:ext cx="5118912" cy="5129414"/>
          </a:xfrm>
        </p:spPr>
      </p:pic>
    </p:spTree>
    <p:extLst>
      <p:ext uri="{BB962C8B-B14F-4D97-AF65-F5344CB8AC3E}">
        <p14:creationId xmlns:p14="http://schemas.microsoft.com/office/powerpoint/2010/main" val="25775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F9FDB668-5C1E-419D-B8B8-7761BC358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94"/>
          <a:stretch/>
        </p:blipFill>
        <p:spPr>
          <a:xfrm>
            <a:off x="1544080" y="1979613"/>
            <a:ext cx="9151465" cy="4478337"/>
          </a:xfrm>
        </p:spPr>
      </p:pic>
    </p:spTree>
    <p:extLst>
      <p:ext uri="{BB962C8B-B14F-4D97-AF65-F5344CB8AC3E}">
        <p14:creationId xmlns:p14="http://schemas.microsoft.com/office/powerpoint/2010/main" val="3601251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3E1E-8C71-469C-9A9A-2757EB65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89147-4B2A-415E-B89C-33B2B57D8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dew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analysis</a:t>
            </a:r>
            <a:endParaRPr lang="de-DE" dirty="0"/>
          </a:p>
          <a:p>
            <a:r>
              <a:rPr lang="de-DE" dirty="0"/>
              <a:t>Simple </a:t>
            </a:r>
            <a:r>
              <a:rPr lang="de-DE" dirty="0" err="1"/>
              <a:t>mechanical</a:t>
            </a:r>
            <a:r>
              <a:rPr lang="de-DE" dirty="0"/>
              <a:t> and electronic design</a:t>
            </a:r>
          </a:p>
          <a:p>
            <a:r>
              <a:rPr lang="de-DE" dirty="0" err="1"/>
              <a:t>Accuracy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IDE </a:t>
            </a:r>
            <a:r>
              <a:rPr lang="de-DE" dirty="0" err="1"/>
              <a:t>capacitor</a:t>
            </a:r>
            <a:r>
              <a:rPr lang="de-DE" dirty="0"/>
              <a:t> and </a:t>
            </a:r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 err="1"/>
              <a:t>Competitive</a:t>
            </a:r>
            <a:r>
              <a:rPr lang="de-DE" dirty="0"/>
              <a:t> with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humidity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/>
              <a:t>Order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magnitude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accurate</a:t>
            </a:r>
            <a:r>
              <a:rPr lang="de-DE" dirty="0"/>
              <a:t> than </a:t>
            </a:r>
            <a:r>
              <a:rPr lang="de-DE" dirty="0" err="1"/>
              <a:t>commercial</a:t>
            </a:r>
            <a:r>
              <a:rPr lang="de-DE" dirty="0"/>
              <a:t> </a:t>
            </a:r>
            <a:r>
              <a:rPr lang="de-DE" dirty="0" err="1"/>
              <a:t>dew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mirror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r>
              <a:rPr lang="de-DE" dirty="0"/>
              <a:t>Outlook:</a:t>
            </a:r>
          </a:p>
          <a:p>
            <a:pPr lvl="1"/>
            <a:r>
              <a:rPr lang="de-DE" dirty="0"/>
              <a:t>Realtime </a:t>
            </a:r>
            <a:r>
              <a:rPr lang="de-DE" dirty="0" err="1"/>
              <a:t>dew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loop</a:t>
            </a:r>
          </a:p>
          <a:p>
            <a:pPr lvl="1"/>
            <a:r>
              <a:rPr lang="de-DE" dirty="0"/>
              <a:t>Data-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  <a:p>
            <a:pPr lvl="1"/>
            <a:r>
              <a:rPr lang="de-DE" dirty="0"/>
              <a:t>Test </a:t>
            </a:r>
            <a:r>
              <a:rPr lang="de-DE" dirty="0" err="1"/>
              <a:t>setup</a:t>
            </a:r>
            <a:r>
              <a:rPr lang="de-DE" dirty="0"/>
              <a:t> (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humidity</a:t>
            </a:r>
            <a:r>
              <a:rPr lang="de-DE" dirty="0"/>
              <a:t>/</a:t>
            </a:r>
            <a:r>
              <a:rPr lang="de-DE" dirty="0" err="1"/>
              <a:t>temperature</a:t>
            </a:r>
            <a:r>
              <a:rPr lang="de-DE" dirty="0"/>
              <a:t>) 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F735-54D7-4B6C-ABF3-E5A9833D92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5D06B-D6CA-4FC6-8AF6-D69673A7F5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99B45-8933-4DC1-8311-AC8915A567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4661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8BEE4-BAEC-4531-8EB9-0A169025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7F01-CDAF-4AED-AB92-1976ACDD3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[1] </a:t>
            </a:r>
            <a:r>
              <a:rPr lang="de-DE" dirty="0">
                <a:hlinkClick r:id="rId2"/>
              </a:rPr>
              <a:t>http://www.atmo.arizona.edu/students/courselinks/fall15/atmo170a1s2/lecture_notes/humidity/condensation_nuclei.html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[2]</a:t>
            </a:r>
          </a:p>
          <a:p>
            <a:pPr marL="0" indent="0">
              <a:buNone/>
            </a:pPr>
            <a:r>
              <a:rPr lang="en-US" dirty="0"/>
              <a:t>L. Greenspan: </a:t>
            </a:r>
            <a:r>
              <a:rPr lang="en-US" i="1" dirty="0"/>
              <a:t>Humidity Fixed Points of Binary Saturated Aqueous Solutions.</a:t>
            </a:r>
            <a:r>
              <a:rPr lang="en-US" dirty="0"/>
              <a:t> Journal of Research of the National Bureau of Standards – A. Physics and Chemistry, Vol. 81A, No. 1, January-February 1977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7CC58-8DA0-4455-9499-C53E588CC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5F42-1E76-4B79-A67D-5BF3D12242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77DF3-E47E-4F57-A6B8-34C81417A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305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2C49-4087-48DD-B227-E0902ECB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Realtime </a:t>
            </a:r>
            <a:r>
              <a:rPr lang="de-DE" dirty="0" err="1"/>
              <a:t>dew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loop</a:t>
            </a:r>
          </a:p>
          <a:p>
            <a:pPr lvl="1"/>
            <a:r>
              <a:rPr lang="de-DE" dirty="0"/>
              <a:t>Data-</a:t>
            </a:r>
            <a:r>
              <a:rPr lang="de-DE" dirty="0" err="1"/>
              <a:t>driven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  <a:p>
            <a:pPr lvl="1"/>
            <a:r>
              <a:rPr lang="de-DE" dirty="0"/>
              <a:t>Test </a:t>
            </a:r>
            <a:r>
              <a:rPr lang="de-DE" dirty="0" err="1"/>
              <a:t>setup</a:t>
            </a:r>
            <a:r>
              <a:rPr lang="de-DE" dirty="0"/>
              <a:t> (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humidity</a:t>
            </a:r>
            <a:r>
              <a:rPr lang="de-DE" dirty="0"/>
              <a:t>/</a:t>
            </a:r>
            <a:r>
              <a:rPr lang="de-DE" dirty="0" err="1"/>
              <a:t>temperature</a:t>
            </a:r>
            <a:r>
              <a:rPr lang="de-DE" dirty="0"/>
              <a:t>) </a:t>
            </a:r>
          </a:p>
          <a:p>
            <a:pPr lvl="1"/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r>
              <a:rPr lang="de-DE" dirty="0"/>
              <a:t> in </a:t>
            </a:r>
            <a:r>
              <a:rPr lang="de-DE" dirty="0" err="1"/>
              <a:t>relaxation</a:t>
            </a:r>
            <a:r>
              <a:rPr lang="de-DE" dirty="0"/>
              <a:t> </a:t>
            </a:r>
            <a:r>
              <a:rPr lang="de-DE" dirty="0" err="1"/>
              <a:t>oscillator</a:t>
            </a:r>
            <a:endParaRPr lang="de-DE" dirty="0"/>
          </a:p>
          <a:p>
            <a:pPr lvl="1"/>
            <a:r>
              <a:rPr lang="de-DE" dirty="0" err="1"/>
              <a:t>Uneven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17.05.2024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9684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2C49-4087-48DD-B227-E0902ECB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Possible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sources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loop</a:t>
            </a:r>
          </a:p>
          <a:p>
            <a:pPr lvl="1"/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data-driven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reduction</a:t>
            </a:r>
            <a:endParaRPr lang="de-DE" dirty="0"/>
          </a:p>
          <a:p>
            <a:pPr lvl="1"/>
            <a:r>
              <a:rPr lang="de-DE" dirty="0"/>
              <a:t>Test </a:t>
            </a:r>
            <a:r>
              <a:rPr lang="de-DE" dirty="0" err="1"/>
              <a:t>setup</a:t>
            </a:r>
            <a:r>
              <a:rPr lang="de-DE" dirty="0"/>
              <a:t> (</a:t>
            </a:r>
            <a:r>
              <a:rPr lang="de-DE" dirty="0" err="1"/>
              <a:t>constant</a:t>
            </a:r>
            <a:r>
              <a:rPr lang="de-DE" dirty="0"/>
              <a:t> </a:t>
            </a:r>
            <a:r>
              <a:rPr lang="de-DE" dirty="0" err="1"/>
              <a:t>humidity</a:t>
            </a:r>
            <a:r>
              <a:rPr lang="de-DE" dirty="0"/>
              <a:t>/</a:t>
            </a:r>
            <a:r>
              <a:rPr lang="de-DE" dirty="0" err="1"/>
              <a:t>temperature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Nonlinearities</a:t>
            </a:r>
            <a:r>
              <a:rPr lang="de-DE" dirty="0"/>
              <a:t> in </a:t>
            </a:r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dependencies</a:t>
            </a:r>
            <a:r>
              <a:rPr lang="de-DE" dirty="0"/>
              <a:t> in </a:t>
            </a:r>
            <a:r>
              <a:rPr lang="de-DE" dirty="0" err="1"/>
              <a:t>relaxation</a:t>
            </a:r>
            <a:r>
              <a:rPr lang="de-DE" dirty="0"/>
              <a:t> </a:t>
            </a:r>
            <a:r>
              <a:rPr lang="de-DE" dirty="0" err="1"/>
              <a:t>oscillator</a:t>
            </a:r>
            <a:endParaRPr lang="de-DE" dirty="0"/>
          </a:p>
          <a:p>
            <a:pPr lvl="1"/>
            <a:r>
              <a:rPr lang="de-DE" dirty="0" err="1"/>
              <a:t>Uneven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20.05.2024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953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7F0F83-1CED-44C6-AB0E-27ED2825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- Analysis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1CBE2-0F95-4D64-A140-5E9D20773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17.05.2024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9576E-50F7-47CC-B480-EB0B4BCFC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66E71-9AFE-4FC6-8C78-C751828C4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ED21C5F8-3B57-416A-BBDF-125A1AFDE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980000"/>
            <a:ext cx="3576000" cy="4500000"/>
          </a:xfrm>
          <a:ln w="19050">
            <a:solidFill>
              <a:srgbClr val="BA0E6A"/>
            </a:solidFill>
          </a:ln>
        </p:spPr>
        <p:txBody>
          <a:bodyPr lIns="180000" tIns="72000" rIns="180000"/>
          <a:lstStyle/>
          <a:p>
            <a:pPr marL="0" indent="0">
              <a:buNone/>
            </a:pPr>
            <a:r>
              <a:rPr lang="de-DE" b="1" dirty="0" err="1"/>
              <a:t>Smoothing</a:t>
            </a:r>
            <a:r>
              <a:rPr lang="de-DE" b="1" dirty="0"/>
              <a:t> &amp; Interpolation:</a:t>
            </a:r>
          </a:p>
          <a:p>
            <a:r>
              <a:rPr lang="de-DE" dirty="0" err="1"/>
              <a:t>Smoothing</a:t>
            </a:r>
            <a:r>
              <a:rPr lang="de-DE" dirty="0"/>
              <a:t> </a:t>
            </a:r>
            <a:r>
              <a:rPr lang="de-DE" dirty="0" err="1"/>
              <a:t>splines</a:t>
            </a:r>
            <a:r>
              <a:rPr lang="de-DE" dirty="0"/>
              <a:t> with variable </a:t>
            </a:r>
            <a:r>
              <a:rPr lang="de-DE" dirty="0" err="1"/>
              <a:t>knot</a:t>
            </a:r>
            <a:r>
              <a:rPr lang="de-DE" dirty="0"/>
              <a:t> </a:t>
            </a:r>
            <a:r>
              <a:rPr lang="de-DE" dirty="0" err="1"/>
              <a:t>amount</a:t>
            </a:r>
            <a:endParaRPr lang="de-DE" dirty="0"/>
          </a:p>
          <a:p>
            <a:r>
              <a:rPr lang="de-DE" dirty="0"/>
              <a:t>Polynomial </a:t>
            </a:r>
            <a:r>
              <a:rPr lang="de-DE" dirty="0" err="1"/>
              <a:t>interpolation</a:t>
            </a:r>
            <a:endParaRPr lang="de-DE" dirty="0"/>
          </a:p>
          <a:p>
            <a:r>
              <a:rPr lang="de-DE" dirty="0"/>
              <a:t>1st and 2nd </a:t>
            </a:r>
            <a:r>
              <a:rPr lang="de-DE" dirty="0" err="1"/>
              <a:t>order</a:t>
            </a:r>
            <a:r>
              <a:rPr lang="de-DE" dirty="0"/>
              <a:t> derivatives</a:t>
            </a:r>
          </a:p>
        </p:txBody>
      </p:sp>
      <p:sp>
        <p:nvSpPr>
          <p:cNvPr id="12" name="Inhaltsplatzhalter 6">
            <a:extLst>
              <a:ext uri="{FF2B5EF4-FFF2-40B4-BE49-F238E27FC236}">
                <a16:creationId xmlns:a16="http://schemas.microsoft.com/office/drawing/2014/main" id="{AC2365F4-5321-41B3-8B1B-9E0021E2F58E}"/>
              </a:ext>
            </a:extLst>
          </p:cNvPr>
          <p:cNvSpPr txBox="1">
            <a:spLocks/>
          </p:cNvSpPr>
          <p:nvPr/>
        </p:nvSpPr>
        <p:spPr>
          <a:xfrm>
            <a:off x="4295999" y="1980000"/>
            <a:ext cx="3600001" cy="4500000"/>
          </a:xfrm>
          <a:prstGeom prst="rect">
            <a:avLst/>
          </a:prstGeom>
          <a:ln w="19050">
            <a:solidFill>
              <a:srgbClr val="F5A200"/>
            </a:solidFill>
          </a:ln>
        </p:spPr>
        <p:txBody>
          <a:bodyPr vert="horz" lIns="180000" tIns="72000" rIns="18000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Dew Point &amp; RH:</a:t>
            </a:r>
          </a:p>
          <a:p>
            <a:r>
              <a:rPr lang="de-DE" dirty="0"/>
              <a:t>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significant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in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Absolute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depends</a:t>
            </a:r>
            <a:r>
              <a:rPr lang="de-DE" dirty="0"/>
              <a:t> on RH &amp; </a:t>
            </a:r>
            <a:r>
              <a:rPr lang="de-DE" dirty="0" err="1"/>
              <a:t>temperature</a:t>
            </a:r>
            <a:endParaRPr lang="de-DE" dirty="0"/>
          </a:p>
          <a:p>
            <a:r>
              <a:rPr lang="de-DE" dirty="0" err="1">
                <a:sym typeface="Wingdings" panose="05000000000000000000" pitchFamily="2" charset="2"/>
              </a:rPr>
              <a:t>Capacitive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T(</a:t>
            </a:r>
            <a:r>
              <a:rPr lang="de-DE" dirty="0" err="1">
                <a:sym typeface="Wingdings" panose="05000000000000000000" pitchFamily="2" charset="2"/>
              </a:rPr>
              <a:t>max</a:t>
            </a:r>
            <a:r>
              <a:rPr lang="de-DE" dirty="0">
                <a:sym typeface="Wingdings" panose="05000000000000000000" pitchFamily="2" charset="2"/>
              </a:rPr>
              <a:t>(</a:t>
            </a:r>
            <a:r>
              <a:rPr lang="de-DE" dirty="0" err="1">
                <a:sym typeface="Wingdings" panose="05000000000000000000" pitchFamily="2" charset="2"/>
              </a:rPr>
              <a:t>ddy</a:t>
            </a:r>
            <a:r>
              <a:rPr lang="de-DE" dirty="0">
                <a:sym typeface="Wingdings" panose="05000000000000000000" pitchFamily="2" charset="2"/>
              </a:rPr>
              <a:t>))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T(</a:t>
            </a:r>
            <a:r>
              <a:rPr lang="de-DE" dirty="0" err="1">
                <a:sym typeface="Wingdings" panose="05000000000000000000" pitchFamily="2" charset="2"/>
              </a:rPr>
              <a:t>dy</a:t>
            </a:r>
            <a:r>
              <a:rPr lang="de-DE" dirty="0">
                <a:sym typeface="Wingdings" panose="05000000000000000000" pitchFamily="2" charset="2"/>
              </a:rPr>
              <a:t>=0)</a:t>
            </a:r>
          </a:p>
          <a:p>
            <a:r>
              <a:rPr lang="de-DE" dirty="0" err="1">
                <a:sym typeface="Wingdings" panose="05000000000000000000" pitchFamily="2" charset="2"/>
              </a:rPr>
              <a:t>Proximity</a:t>
            </a:r>
            <a:r>
              <a:rPr lang="de-DE" dirty="0"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T(min(</a:t>
            </a:r>
            <a:r>
              <a:rPr lang="de-DE" dirty="0" err="1">
                <a:sym typeface="Wingdings" panose="05000000000000000000" pitchFamily="2" charset="2"/>
              </a:rPr>
              <a:t>ddy</a:t>
            </a:r>
            <a:r>
              <a:rPr lang="de-DE" dirty="0">
                <a:sym typeface="Wingdings" panose="05000000000000000000" pitchFamily="2" charset="2"/>
              </a:rPr>
              <a:t>))</a:t>
            </a:r>
          </a:p>
          <a:p>
            <a:pPr lvl="1"/>
            <a:r>
              <a:rPr lang="de-DE" dirty="0">
                <a:sym typeface="Wingdings" panose="05000000000000000000" pitchFamily="2" charset="2"/>
              </a:rPr>
              <a:t>T(min(</a:t>
            </a:r>
            <a:r>
              <a:rPr lang="de-DE" dirty="0" err="1">
                <a:sym typeface="Wingdings" panose="05000000000000000000" pitchFamily="2" charset="2"/>
              </a:rPr>
              <a:t>dy</a:t>
            </a:r>
            <a:r>
              <a:rPr lang="de-DE" dirty="0">
                <a:sym typeface="Wingdings" panose="05000000000000000000" pitchFamily="2" charset="2"/>
              </a:rPr>
              <a:t>))</a:t>
            </a:r>
          </a:p>
        </p:txBody>
      </p:sp>
      <p:sp>
        <p:nvSpPr>
          <p:cNvPr id="14" name="Inhaltsplatzhalter 6">
            <a:extLst>
              <a:ext uri="{FF2B5EF4-FFF2-40B4-BE49-F238E27FC236}">
                <a16:creationId xmlns:a16="http://schemas.microsoft.com/office/drawing/2014/main" id="{1F818249-BF56-4393-9B14-E848D6229C2D}"/>
              </a:ext>
            </a:extLst>
          </p:cNvPr>
          <p:cNvSpPr txBox="1">
            <a:spLocks/>
          </p:cNvSpPr>
          <p:nvPr/>
        </p:nvSpPr>
        <p:spPr>
          <a:xfrm>
            <a:off x="8256000" y="1980000"/>
            <a:ext cx="3623987" cy="4500000"/>
          </a:xfrm>
          <a:prstGeom prst="rect">
            <a:avLst/>
          </a:prstGeom>
          <a:ln w="19050">
            <a:solidFill>
              <a:srgbClr val="024E88"/>
            </a:solidFill>
          </a:ln>
        </p:spPr>
        <p:txBody>
          <a:bodyPr vert="horz" lIns="180000" tIns="72000" rIns="18000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/>
              <a:t>Plotting</a:t>
            </a:r>
            <a:r>
              <a:rPr lang="de-DE" b="1" dirty="0"/>
              <a:t> &amp; </a:t>
            </a:r>
            <a:r>
              <a:rPr lang="de-DE" b="1" dirty="0" err="1"/>
              <a:t>Comparison</a:t>
            </a:r>
            <a:r>
              <a:rPr lang="de-DE" b="1" dirty="0"/>
              <a:t>:</a:t>
            </a:r>
          </a:p>
        </p:txBody>
      </p:sp>
      <p:pic>
        <p:nvPicPr>
          <p:cNvPr id="16" name="Inhaltsplatzhalter 19">
            <a:extLst>
              <a:ext uri="{FF2B5EF4-FFF2-40B4-BE49-F238E27FC236}">
                <a16:creationId xmlns:a16="http://schemas.microsoft.com/office/drawing/2014/main" id="{608FBAC7-0860-497C-AEB3-526F98373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914" y="4509000"/>
            <a:ext cx="2465643" cy="185030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634B483F-E09B-48DD-A4F0-028F40C7C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971" y="2428957"/>
            <a:ext cx="2080043" cy="20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82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- HYGROMETER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CAC40-D7A7-4779-92F1-FC7C3F3C3028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0C7697-30CA-4328-B109-9459CAAC9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Device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humidity</a:t>
            </a:r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kinds</a:t>
            </a:r>
            <a:r>
              <a:rPr lang="de-DE" dirty="0"/>
              <a:t>: </a:t>
            </a:r>
            <a:r>
              <a:rPr lang="de-DE" dirty="0" err="1"/>
              <a:t>mechanical</a:t>
            </a:r>
            <a:r>
              <a:rPr lang="de-DE" dirty="0"/>
              <a:t>, </a:t>
            </a:r>
            <a:r>
              <a:rPr lang="de-DE" dirty="0" err="1"/>
              <a:t>electrical</a:t>
            </a:r>
            <a:r>
              <a:rPr lang="de-DE" dirty="0"/>
              <a:t>, </a:t>
            </a:r>
            <a:r>
              <a:rPr lang="de-DE" dirty="0" err="1"/>
              <a:t>optical</a:t>
            </a:r>
            <a:r>
              <a:rPr lang="de-DE" dirty="0"/>
              <a:t>, </a:t>
            </a:r>
            <a:r>
              <a:rPr lang="de-DE" dirty="0" err="1"/>
              <a:t>chemical</a:t>
            </a:r>
            <a:endParaRPr lang="de-DE" dirty="0"/>
          </a:p>
          <a:p>
            <a:endParaRPr lang="de-DE" dirty="0"/>
          </a:p>
          <a:p>
            <a:r>
              <a:rPr lang="de-DE" dirty="0"/>
              <a:t>Most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DE72120-CCEB-4608-A47C-81BF6C0D0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244533"/>
              </p:ext>
            </p:extLst>
          </p:nvPr>
        </p:nvGraphicFramePr>
        <p:xfrm>
          <a:off x="360000" y="3789001"/>
          <a:ext cx="8128000" cy="218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61384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244205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Capacitive</a:t>
                      </a:r>
                      <a:r>
                        <a:rPr lang="de-DE" dirty="0"/>
                        <a:t>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Chilled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Dewpoint</a:t>
                      </a:r>
                      <a:r>
                        <a:rPr lang="de-DE" dirty="0"/>
                        <a:t> Mirror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5892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de-DE" dirty="0" err="1"/>
                        <a:t>Capacitive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measurement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using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hygroscopic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dielectric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Dew </a:t>
                      </a:r>
                      <a:r>
                        <a:rPr lang="de-DE" dirty="0" err="1"/>
                        <a:t>point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measurement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using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cooled</a:t>
                      </a:r>
                      <a:r>
                        <a:rPr lang="de-DE" dirty="0"/>
                        <a:t> down </a:t>
                      </a:r>
                      <a:r>
                        <a:rPr lang="de-DE" dirty="0" err="1"/>
                        <a:t>mirror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3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dirty="0"/>
                        <a:t>+ </a:t>
                      </a:r>
                      <a:r>
                        <a:rPr lang="de-DE" dirty="0" err="1"/>
                        <a:t>cheap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small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+ ±0.1% RH 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0521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dirty="0"/>
                        <a:t>- ±1% RH 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expensive and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4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dirty="0"/>
                        <a:t>- </a:t>
                      </a:r>
                      <a:r>
                        <a:rPr lang="de-DE" dirty="0" err="1"/>
                        <a:t>long</a:t>
                      </a:r>
                      <a:r>
                        <a:rPr lang="de-DE" dirty="0"/>
                        <a:t>-term </a:t>
                      </a:r>
                      <a:r>
                        <a:rPr lang="de-DE" dirty="0" err="1"/>
                        <a:t>drift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</a:t>
                      </a:r>
                      <a:r>
                        <a:rPr lang="de-DE" dirty="0" err="1"/>
                        <a:t>influence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measured</a:t>
                      </a:r>
                      <a:r>
                        <a:rPr lang="de-DE" dirty="0"/>
                        <a:t> gas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258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/>
              <a:t>IDE CAPACITOR (4 </a:t>
            </a:r>
            <a:r>
              <a:rPr lang="de-DE" dirty="0" err="1"/>
              <a:t>cycles</a:t>
            </a:r>
            <a:r>
              <a:rPr lang="de-DE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30</a:t>
            </a:fld>
            <a:endParaRPr lang="de-DE"/>
          </a:p>
        </p:txBody>
      </p:sp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CB47C210-46DA-4AAC-9261-FCBF87A2E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6853" y="1816682"/>
            <a:ext cx="6318293" cy="4741458"/>
          </a:xfrm>
        </p:spPr>
      </p:pic>
    </p:spTree>
    <p:extLst>
      <p:ext uri="{BB962C8B-B14F-4D97-AF65-F5344CB8AC3E}">
        <p14:creationId xmlns:p14="http://schemas.microsoft.com/office/powerpoint/2010/main" val="3270063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DBD5199F-70B8-4D02-AF63-983047AC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341" y="1816682"/>
            <a:ext cx="6331318" cy="4751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/>
              <a:t>IDE CAPACITOR (2 </a:t>
            </a:r>
            <a:r>
              <a:rPr lang="de-DE" dirty="0" err="1"/>
              <a:t>cycles</a:t>
            </a:r>
            <a:r>
              <a:rPr lang="de-DE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16.05.2024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0307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58C02DC-E155-43EE-920F-6AFF212E3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469" y="1806909"/>
            <a:ext cx="6379062" cy="47512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r>
              <a:rPr lang="de-DE" dirty="0"/>
              <a:t> – </a:t>
            </a:r>
            <a:br>
              <a:rPr lang="de-DE" dirty="0"/>
            </a:br>
            <a:r>
              <a:rPr lang="de-DE" dirty="0"/>
              <a:t>IDE CAPACITOR (2 </a:t>
            </a:r>
            <a:r>
              <a:rPr lang="de-DE" dirty="0" err="1"/>
              <a:t>cycles</a:t>
            </a:r>
            <a:r>
              <a:rPr lang="de-DE" dirty="0"/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16.05.2024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83482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2C49-4087-48DD-B227-E0902ECB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closest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interest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IDE </a:t>
            </a:r>
            <a:r>
              <a:rPr lang="de-DE" dirty="0" err="1"/>
              <a:t>capacitor</a:t>
            </a:r>
            <a:r>
              <a:rPr lang="de-DE" dirty="0"/>
              <a:t>:	</a:t>
            </a:r>
            <a:r>
              <a:rPr lang="de-DE" dirty="0">
                <a:sym typeface="Wingdings" panose="05000000000000000000" pitchFamily="2" charset="2"/>
              </a:rPr>
              <a:t>T(</a:t>
            </a:r>
            <a:r>
              <a:rPr lang="de-DE" dirty="0" err="1">
                <a:sym typeface="Wingdings" panose="05000000000000000000" pitchFamily="2" charset="2"/>
              </a:rPr>
              <a:t>max</a:t>
            </a:r>
            <a:r>
              <a:rPr lang="de-DE" dirty="0">
                <a:sym typeface="Wingdings" panose="05000000000000000000" pitchFamily="2" charset="2"/>
              </a:rPr>
              <a:t>(</a:t>
            </a:r>
            <a:r>
              <a:rPr lang="de-DE" dirty="0" err="1">
                <a:sym typeface="Wingdings" panose="05000000000000000000" pitchFamily="2" charset="2"/>
              </a:rPr>
              <a:t>ddy</a:t>
            </a:r>
            <a:r>
              <a:rPr lang="de-DE" dirty="0">
                <a:sym typeface="Wingdings" panose="05000000000000000000" pitchFamily="2" charset="2"/>
              </a:rPr>
              <a:t>))</a:t>
            </a:r>
          </a:p>
          <a:p>
            <a:pPr lvl="1"/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sensors</a:t>
            </a:r>
            <a:r>
              <a:rPr lang="de-DE" dirty="0"/>
              <a:t>: 	T(min(</a:t>
            </a:r>
            <a:r>
              <a:rPr lang="de-DE" dirty="0" err="1"/>
              <a:t>dy</a:t>
            </a:r>
            <a:r>
              <a:rPr lang="de-DE" dirty="0"/>
              <a:t>))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17.05.2024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33</a:t>
            </a:fld>
            <a:endParaRPr lang="de-DE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6233642-3698-439B-A627-8485B59C3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864631"/>
              </p:ext>
            </p:extLst>
          </p:nvPr>
        </p:nvGraphicFramePr>
        <p:xfrm>
          <a:off x="359999" y="3429000"/>
          <a:ext cx="11519988" cy="2194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3600">
                  <a:extLst>
                    <a:ext uri="{9D8B030D-6E8A-4147-A177-3AD203B41FA5}">
                      <a16:colId xmlns:a16="http://schemas.microsoft.com/office/drawing/2014/main" val="3075424665"/>
                    </a:ext>
                  </a:extLst>
                </a:gridCol>
                <a:gridCol w="1769398">
                  <a:extLst>
                    <a:ext uri="{9D8B030D-6E8A-4147-A177-3AD203B41FA5}">
                      <a16:colId xmlns:a16="http://schemas.microsoft.com/office/drawing/2014/main" val="3254157420"/>
                    </a:ext>
                  </a:extLst>
                </a:gridCol>
                <a:gridCol w="1769398">
                  <a:extLst>
                    <a:ext uri="{9D8B030D-6E8A-4147-A177-3AD203B41FA5}">
                      <a16:colId xmlns:a16="http://schemas.microsoft.com/office/drawing/2014/main" val="856189888"/>
                    </a:ext>
                  </a:extLst>
                </a:gridCol>
                <a:gridCol w="1769398">
                  <a:extLst>
                    <a:ext uri="{9D8B030D-6E8A-4147-A177-3AD203B41FA5}">
                      <a16:colId xmlns:a16="http://schemas.microsoft.com/office/drawing/2014/main" val="3195451240"/>
                    </a:ext>
                  </a:extLst>
                </a:gridCol>
                <a:gridCol w="1769398">
                  <a:extLst>
                    <a:ext uri="{9D8B030D-6E8A-4147-A177-3AD203B41FA5}">
                      <a16:colId xmlns:a16="http://schemas.microsoft.com/office/drawing/2014/main" val="216028123"/>
                    </a:ext>
                  </a:extLst>
                </a:gridCol>
                <a:gridCol w="1769398">
                  <a:extLst>
                    <a:ext uri="{9D8B030D-6E8A-4147-A177-3AD203B41FA5}">
                      <a16:colId xmlns:a16="http://schemas.microsoft.com/office/drawing/2014/main" val="1996138461"/>
                    </a:ext>
                  </a:extLst>
                </a:gridCol>
                <a:gridCol w="1769398">
                  <a:extLst>
                    <a:ext uri="{9D8B030D-6E8A-4147-A177-3AD203B41FA5}">
                      <a16:colId xmlns:a16="http://schemas.microsoft.com/office/drawing/2014/main" val="4024420570"/>
                    </a:ext>
                  </a:extLst>
                </a:gridCol>
              </a:tblGrid>
              <a:tr h="156157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Error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T_dew</a:t>
                      </a:r>
                      <a:r>
                        <a:rPr lang="de-DE" dirty="0"/>
                        <a:t> [°C]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de-DE" dirty="0"/>
                        <a:t>RH [%]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589296"/>
                  </a:ext>
                </a:extLst>
              </a:tr>
              <a:tr h="203842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VCNL4040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VCNL36825T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VCNL4040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VCNL36825T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30004"/>
                  </a:ext>
                </a:extLst>
              </a:tr>
              <a:tr h="203842">
                <a:tc>
                  <a:txBody>
                    <a:bodyPr/>
                    <a:lstStyle/>
                    <a:p>
                      <a:r>
                        <a:rPr lang="de-DE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-2.97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-5.17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-1.48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954214"/>
                  </a:ext>
                </a:extLst>
              </a:tr>
              <a:tr h="203842">
                <a:tc>
                  <a:txBody>
                    <a:bodyPr/>
                    <a:lstStyle/>
                    <a:p>
                      <a:r>
                        <a:rPr lang="de-DE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4.44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2718179"/>
                  </a:ext>
                </a:extLst>
              </a:tr>
              <a:tr h="203842">
                <a:tc>
                  <a:txBody>
                    <a:bodyPr/>
                    <a:lstStyle/>
                    <a:p>
                      <a:r>
                        <a:rPr lang="de-DE" dirty="0" err="1"/>
                        <a:t>Avg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-1.32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741406"/>
                  </a:ext>
                </a:extLst>
              </a:tr>
              <a:tr h="203842">
                <a:tc>
                  <a:txBody>
                    <a:bodyPr/>
                    <a:lstStyle/>
                    <a:p>
                      <a:r>
                        <a:rPr lang="de-DE" dirty="0"/>
                        <a:t>Std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7549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9032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Dew Point Mirror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2C49-4087-48DD-B227-E0902ECB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Mirror </a:t>
            </a:r>
            <a:r>
              <a:rPr lang="de-DE" dirty="0" err="1"/>
              <a:t>integrated</a:t>
            </a:r>
            <a:r>
              <a:rPr lang="de-DE" dirty="0"/>
              <a:t> thermal </a:t>
            </a:r>
            <a:r>
              <a:rPr lang="de-DE" dirty="0" err="1"/>
              <a:t>sensors</a:t>
            </a:r>
            <a:r>
              <a:rPr lang="de-DE" dirty="0"/>
              <a:t> (RTD)</a:t>
            </a:r>
          </a:p>
          <a:p>
            <a:r>
              <a:rPr lang="de-DE" dirty="0"/>
              <a:t>Peltier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cooling</a:t>
            </a:r>
            <a:endParaRPr lang="de-DE" dirty="0"/>
          </a:p>
          <a:p>
            <a:r>
              <a:rPr lang="de-DE" dirty="0"/>
              <a:t>Optical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condensate</a:t>
            </a:r>
            <a:r>
              <a:rPr lang="de-DE" dirty="0"/>
              <a:t> (LED/PD)</a:t>
            </a:r>
          </a:p>
          <a:p>
            <a:r>
              <a:rPr lang="de-DE" dirty="0"/>
              <a:t>Gas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17.05.2024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0C049C2-7CB6-48AE-AEDD-33654F0E2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00" y="2134350"/>
            <a:ext cx="5677692" cy="362000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17E8B69F-011E-4CC8-9291-8B0A6BDB776D}"/>
              </a:ext>
            </a:extLst>
          </p:cNvPr>
          <p:cNvSpPr txBox="1"/>
          <p:nvPr/>
        </p:nvSpPr>
        <p:spPr>
          <a:xfrm>
            <a:off x="6638924" y="2548731"/>
            <a:ext cx="67710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de-DE" sz="1600" dirty="0"/>
              <a:t>LED</a:t>
            </a:r>
          </a:p>
          <a:p>
            <a:pPr algn="ctr"/>
            <a:r>
              <a:rPr lang="de-DE" sz="1600" dirty="0"/>
              <a:t>Regulator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259D3CE-5C34-49D1-BE53-7783B07581D9}"/>
              </a:ext>
            </a:extLst>
          </p:cNvPr>
          <p:cNvSpPr txBox="1"/>
          <p:nvPr/>
        </p:nvSpPr>
        <p:spPr>
          <a:xfrm rot="5400000">
            <a:off x="10627500" y="4812172"/>
            <a:ext cx="67710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de-DE" sz="1600" dirty="0"/>
              <a:t>Heat Pump</a:t>
            </a:r>
          </a:p>
          <a:p>
            <a:pPr algn="ctr"/>
            <a:r>
              <a:rPr lang="de-DE" sz="1600" dirty="0"/>
              <a:t>Regulation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B0F75F8-3E6C-48DE-A1CB-9DE896A625BB}"/>
              </a:ext>
            </a:extLst>
          </p:cNvPr>
          <p:cNvSpPr txBox="1"/>
          <p:nvPr/>
        </p:nvSpPr>
        <p:spPr>
          <a:xfrm rot="5400000">
            <a:off x="6900534" y="4854707"/>
            <a:ext cx="677108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de-DE" sz="1600" dirty="0"/>
              <a:t>Dew Point</a:t>
            </a:r>
          </a:p>
          <a:p>
            <a:pPr algn="ctr"/>
            <a:r>
              <a:rPr lang="de-DE" sz="1600" dirty="0" err="1"/>
              <a:t>Readout</a:t>
            </a:r>
            <a:endParaRPr lang="de-DE" sz="16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5671F88-571A-4A3A-88CA-6986A37DA604}"/>
              </a:ext>
            </a:extLst>
          </p:cNvPr>
          <p:cNvSpPr txBox="1"/>
          <p:nvPr/>
        </p:nvSpPr>
        <p:spPr>
          <a:xfrm rot="5400000">
            <a:off x="6626701" y="3945995"/>
            <a:ext cx="677108" cy="6771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wrap="square" rtlCol="0">
            <a:spAutoFit/>
          </a:bodyPr>
          <a:lstStyle/>
          <a:p>
            <a:pPr algn="ctr"/>
            <a:r>
              <a:rPr lang="de-DE" sz="1600" dirty="0"/>
              <a:t>Gas </a:t>
            </a:r>
            <a:r>
              <a:rPr lang="de-DE" sz="1600" dirty="0" err="1"/>
              <a:t>Inlet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493604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nhaltsplatzhalter 7">
            <a:extLst>
              <a:ext uri="{FF2B5EF4-FFF2-40B4-BE49-F238E27FC236}">
                <a16:creationId xmlns:a16="http://schemas.microsoft.com/office/drawing/2014/main" id="{BFABAF37-739F-448E-94C1-B322A5037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45" y="1979613"/>
            <a:ext cx="8626736" cy="4500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7F0F83-1CED-44C6-AB0E-27ED2825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Mirror FPC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1CBE2-0F95-4D64-A140-5E9D20773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9576E-50F7-47CC-B480-EB0B4BCFC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66E71-9AFE-4FC6-8C78-C751828C4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0081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nhaltsplatzhalter 7">
            <a:extLst>
              <a:ext uri="{FF2B5EF4-FFF2-40B4-BE49-F238E27FC236}">
                <a16:creationId xmlns:a16="http://schemas.microsoft.com/office/drawing/2014/main" id="{BFABAF37-739F-448E-94C1-B322A5037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45" y="1979613"/>
            <a:ext cx="8626736" cy="4500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7F0F83-1CED-44C6-AB0E-27ED2825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Mirror FPC</a:t>
            </a: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927A630-DE46-49AE-B19C-442AA92F8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9" t="32839" r="67169" b="30758"/>
          <a:stretch>
            <a:fillRect/>
          </a:stretch>
        </p:blipFill>
        <p:spPr>
          <a:xfrm>
            <a:off x="1416000" y="2349000"/>
            <a:ext cx="3243234" cy="3224487"/>
          </a:xfrm>
          <a:custGeom>
            <a:avLst/>
            <a:gdLst>
              <a:gd name="connsiteX0" fmla="*/ 0 w 1647825"/>
              <a:gd name="connsiteY0" fmla="*/ 0 h 1638300"/>
              <a:gd name="connsiteX1" fmla="*/ 1647825 w 1647825"/>
              <a:gd name="connsiteY1" fmla="*/ 0 h 1638300"/>
              <a:gd name="connsiteX2" fmla="*/ 1647825 w 1647825"/>
              <a:gd name="connsiteY2" fmla="*/ 1638300 h 1638300"/>
              <a:gd name="connsiteX3" fmla="*/ 0 w 1647825"/>
              <a:gd name="connsiteY3" fmla="*/ 163830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7825" h="1638300">
                <a:moveTo>
                  <a:pt x="0" y="0"/>
                </a:moveTo>
                <a:lnTo>
                  <a:pt x="1647825" y="0"/>
                </a:lnTo>
                <a:lnTo>
                  <a:pt x="1647825" y="1638300"/>
                </a:lnTo>
                <a:lnTo>
                  <a:pt x="0" y="1638300"/>
                </a:lnTo>
                <a:close/>
              </a:path>
            </a:pathLst>
          </a:custGeom>
          <a:ln w="57150">
            <a:noFill/>
          </a:ln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1CBE2-0F95-4D64-A140-5E9D20773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9576E-50F7-47CC-B480-EB0B4BCFC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66E71-9AFE-4FC6-8C78-C751828C4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7731E75-1B48-471F-AC52-0946A8855D28}"/>
              </a:ext>
            </a:extLst>
          </p:cNvPr>
          <p:cNvSpPr/>
          <p:nvPr/>
        </p:nvSpPr>
        <p:spPr>
          <a:xfrm>
            <a:off x="1419233" y="2333488"/>
            <a:ext cx="3240000" cy="3240000"/>
          </a:xfrm>
          <a:prstGeom prst="rect">
            <a:avLst/>
          </a:prstGeom>
          <a:noFill/>
          <a:ln w="38100">
            <a:solidFill>
              <a:srgbClr val="024E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383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nhaltsplatzhalter 7">
            <a:extLst>
              <a:ext uri="{FF2B5EF4-FFF2-40B4-BE49-F238E27FC236}">
                <a16:creationId xmlns:a16="http://schemas.microsoft.com/office/drawing/2014/main" id="{BFABAF37-739F-448E-94C1-B322A5037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45" y="1979613"/>
            <a:ext cx="8626736" cy="4500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7F0F83-1CED-44C6-AB0E-27ED2825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Mirror FPC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022229E-D0FC-434A-985E-651677B2F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24" t="73855" r="64444" b="11110"/>
          <a:stretch>
            <a:fillRect/>
          </a:stretch>
        </p:blipFill>
        <p:spPr>
          <a:xfrm>
            <a:off x="3936000" y="5016376"/>
            <a:ext cx="1257686" cy="1292624"/>
          </a:xfrm>
          <a:custGeom>
            <a:avLst/>
            <a:gdLst>
              <a:gd name="connsiteX0" fmla="*/ 0 w 658368"/>
              <a:gd name="connsiteY0" fmla="*/ 0 h 676657"/>
              <a:gd name="connsiteX1" fmla="*/ 658368 w 658368"/>
              <a:gd name="connsiteY1" fmla="*/ 0 h 676657"/>
              <a:gd name="connsiteX2" fmla="*/ 658368 w 658368"/>
              <a:gd name="connsiteY2" fmla="*/ 676657 h 676657"/>
              <a:gd name="connsiteX3" fmla="*/ 0 w 658368"/>
              <a:gd name="connsiteY3" fmla="*/ 676657 h 676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8368" h="676657">
                <a:moveTo>
                  <a:pt x="0" y="0"/>
                </a:moveTo>
                <a:lnTo>
                  <a:pt x="658368" y="0"/>
                </a:lnTo>
                <a:lnTo>
                  <a:pt x="658368" y="676657"/>
                </a:lnTo>
                <a:lnTo>
                  <a:pt x="0" y="676657"/>
                </a:lnTo>
                <a:close/>
              </a:path>
            </a:pathLst>
          </a:custGeom>
          <a:ln w="38100">
            <a:solidFill>
              <a:srgbClr val="024E88"/>
            </a:solidFill>
          </a:ln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1CBE2-0F95-4D64-A140-5E9D20773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9576E-50F7-47CC-B480-EB0B4BCFC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66E71-9AFE-4FC6-8C78-C751828C4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9223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nhaltsplatzhalter 7">
            <a:extLst>
              <a:ext uri="{FF2B5EF4-FFF2-40B4-BE49-F238E27FC236}">
                <a16:creationId xmlns:a16="http://schemas.microsoft.com/office/drawing/2014/main" id="{BFABAF37-739F-448E-94C1-B322A5037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45" y="1979613"/>
            <a:ext cx="8626736" cy="4500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7F0F83-1CED-44C6-AB0E-27ED2825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Mirror FPC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0E26B9F-B60C-474A-B201-CC767B052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0" t="34643" r="64550" b="40164"/>
          <a:stretch>
            <a:fillRect/>
          </a:stretch>
        </p:blipFill>
        <p:spPr>
          <a:xfrm>
            <a:off x="4296000" y="3538728"/>
            <a:ext cx="568608" cy="2014499"/>
          </a:xfrm>
          <a:custGeom>
            <a:avLst/>
            <a:gdLst>
              <a:gd name="connsiteX0" fmla="*/ 0 w 320040"/>
              <a:gd name="connsiteY0" fmla="*/ 0 h 1133857"/>
              <a:gd name="connsiteX1" fmla="*/ 320040 w 320040"/>
              <a:gd name="connsiteY1" fmla="*/ 0 h 1133857"/>
              <a:gd name="connsiteX2" fmla="*/ 320040 w 320040"/>
              <a:gd name="connsiteY2" fmla="*/ 1133857 h 1133857"/>
              <a:gd name="connsiteX3" fmla="*/ 0 w 320040"/>
              <a:gd name="connsiteY3" fmla="*/ 1133857 h 113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040" h="1133857">
                <a:moveTo>
                  <a:pt x="0" y="0"/>
                </a:moveTo>
                <a:lnTo>
                  <a:pt x="320040" y="0"/>
                </a:lnTo>
                <a:lnTo>
                  <a:pt x="320040" y="1133857"/>
                </a:lnTo>
                <a:lnTo>
                  <a:pt x="0" y="1133857"/>
                </a:lnTo>
                <a:close/>
              </a:path>
            </a:pathLst>
          </a:custGeom>
          <a:ln w="38100">
            <a:solidFill>
              <a:srgbClr val="024E88"/>
            </a:solidFill>
          </a:ln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1CBE2-0F95-4D64-A140-5E9D20773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9576E-50F7-47CC-B480-EB0B4BCFC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66E71-9AFE-4FC6-8C78-C751828C4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4063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nhaltsplatzhalter 7">
            <a:extLst>
              <a:ext uri="{FF2B5EF4-FFF2-40B4-BE49-F238E27FC236}">
                <a16:creationId xmlns:a16="http://schemas.microsoft.com/office/drawing/2014/main" id="{BFABAF37-739F-448E-94C1-B322A50379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45" y="1979613"/>
            <a:ext cx="8626736" cy="4500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47F0F83-1CED-44C6-AB0E-27ED2825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– Mirror FPC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C774B111-FA4D-4793-ADDE-8D3ABE529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97" t="31595" r="17488" b="30005"/>
          <a:stretch>
            <a:fillRect/>
          </a:stretch>
        </p:blipFill>
        <p:spPr>
          <a:xfrm>
            <a:off x="6129473" y="2999232"/>
            <a:ext cx="3369759" cy="2359152"/>
          </a:xfrm>
          <a:custGeom>
            <a:avLst/>
            <a:gdLst>
              <a:gd name="connsiteX0" fmla="*/ 0 w 2468544"/>
              <a:gd name="connsiteY0" fmla="*/ 0 h 1728216"/>
              <a:gd name="connsiteX1" fmla="*/ 2468544 w 2468544"/>
              <a:gd name="connsiteY1" fmla="*/ 0 h 1728216"/>
              <a:gd name="connsiteX2" fmla="*/ 2468544 w 2468544"/>
              <a:gd name="connsiteY2" fmla="*/ 1728216 h 1728216"/>
              <a:gd name="connsiteX3" fmla="*/ 0 w 2468544"/>
              <a:gd name="connsiteY3" fmla="*/ 1728216 h 172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8544" h="1728216">
                <a:moveTo>
                  <a:pt x="0" y="0"/>
                </a:moveTo>
                <a:lnTo>
                  <a:pt x="2468544" y="0"/>
                </a:lnTo>
                <a:lnTo>
                  <a:pt x="2468544" y="1728216"/>
                </a:lnTo>
                <a:lnTo>
                  <a:pt x="0" y="1728216"/>
                </a:lnTo>
                <a:close/>
              </a:path>
            </a:pathLst>
          </a:custGeom>
          <a:ln w="38100">
            <a:solidFill>
              <a:srgbClr val="024E88"/>
            </a:solidFill>
          </a:ln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91CBE2-0F95-4D64-A140-5E9D20773B3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14.05.2024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DC9576E-50F7-47CC-B480-EB0B4BCFCA9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466E71-9AFE-4FC6-8C78-C751828C458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7330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1605</Words>
  <Application>Microsoft Office PowerPoint</Application>
  <PresentationFormat>Breitbild</PresentationFormat>
  <Paragraphs>402</Paragraphs>
  <Slides>33</Slides>
  <Notes>22</Notes>
  <HiddenSlides>8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Arial Black</vt:lpstr>
      <vt:lpstr>Calibri</vt:lpstr>
      <vt:lpstr>Wingdings</vt:lpstr>
      <vt:lpstr>Template</vt:lpstr>
      <vt:lpstr>Design of a highly Integrated Dew Point Mirror Hygrometer</vt:lpstr>
      <vt:lpstr>OVERVIEW - humidity</vt:lpstr>
      <vt:lpstr>OVERVIEW - HYGROMETER</vt:lpstr>
      <vt:lpstr>Dew Point Mirror</vt:lpstr>
      <vt:lpstr>Hardware – Mirror FPC</vt:lpstr>
      <vt:lpstr>Hardware – Mirror FPC</vt:lpstr>
      <vt:lpstr>Hardware – Mirror FPC</vt:lpstr>
      <vt:lpstr>Hardware – Mirror FPC</vt:lpstr>
      <vt:lpstr>Hardware – Mirror FPC</vt:lpstr>
      <vt:lpstr>Hardware – BAse PCB</vt:lpstr>
      <vt:lpstr>Hardware – BAse PCB</vt:lpstr>
      <vt:lpstr>Hardware – BAse PCB</vt:lpstr>
      <vt:lpstr>Hardware – BAse PCB</vt:lpstr>
      <vt:lpstr>Software</vt:lpstr>
      <vt:lpstr>Test Setup</vt:lpstr>
      <vt:lpstr>Single Measurement</vt:lpstr>
      <vt:lpstr>Single Measurement</vt:lpstr>
      <vt:lpstr>Single Measurement</vt:lpstr>
      <vt:lpstr>Single Measurement</vt:lpstr>
      <vt:lpstr>Single Measurement</vt:lpstr>
      <vt:lpstr>Single Measurement</vt:lpstr>
      <vt:lpstr>All MeasurementS – Comparison</vt:lpstr>
      <vt:lpstr>T=40°C / RH=48.4%</vt:lpstr>
      <vt:lpstr>RESULTS</vt:lpstr>
      <vt:lpstr>Conclusion</vt:lpstr>
      <vt:lpstr>SOURCES</vt:lpstr>
      <vt:lpstr>Discussion</vt:lpstr>
      <vt:lpstr>Discussion</vt:lpstr>
      <vt:lpstr>Software - Analysis</vt:lpstr>
      <vt:lpstr>MeasurementS –  IDE CAPACITOR (4 cycles)</vt:lpstr>
      <vt:lpstr>MeasurementS –  IDE CAPACITOR (2 cycles)</vt:lpstr>
      <vt:lpstr>MeasurementS –  IDE CAPACITOR (2 cycles)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2023-05-22T13:08:19Z</dcterms:created>
  <dcterms:modified xsi:type="dcterms:W3CDTF">2024-05-21T05:14:16Z</dcterms:modified>
</cp:coreProperties>
</file>